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926638"/>
  <p:custShowLst>
    <p:custShow name="Zielgruppenpräsentation 1" id="0">
      <p:sldLst>
        <p:sld r:id="rId2"/>
      </p:sldLst>
    </p:custShow>
  </p:custShowLst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ra Bischofberger" initials="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A700"/>
    <a:srgbClr val="E6EBFA"/>
    <a:srgbClr val="A3BDE8"/>
    <a:srgbClr val="BACFEE"/>
    <a:srgbClr val="BACCEE"/>
    <a:srgbClr val="E1E6F5"/>
    <a:srgbClr val="B3C7E6"/>
    <a:srgbClr val="9CB3DE"/>
    <a:srgbClr val="B8C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8" autoAdjust="0"/>
    <p:restoredTop sz="89787" autoAdjust="0"/>
  </p:normalViewPr>
  <p:slideViewPr>
    <p:cSldViewPr>
      <p:cViewPr varScale="1">
        <p:scale>
          <a:sx n="101" d="100"/>
          <a:sy n="101" d="100"/>
        </p:scale>
        <p:origin x="116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0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3202" y="-77"/>
      </p:cViewPr>
      <p:guideLst>
        <p:guide orient="horz" pos="3126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64" tIns="45882" rIns="91764" bIns="4588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453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64" tIns="45882" rIns="91764" bIns="4588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0"/>
            <a:ext cx="297254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64" tIns="45882" rIns="91764" bIns="4588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453" y="9429750"/>
            <a:ext cx="297254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64" tIns="45882" rIns="91764" bIns="4588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D609D9A0-9614-463E-9181-D40D93A683A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64" tIns="45882" rIns="91764" bIns="4588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453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64" tIns="45882" rIns="91764" bIns="4588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508" y="4714876"/>
            <a:ext cx="5028986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64" tIns="45882" rIns="91764" bIns="458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Mastertextformat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0"/>
            <a:ext cx="297254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64" tIns="45882" rIns="91764" bIns="4588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453" y="9429750"/>
            <a:ext cx="297254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64" tIns="45882" rIns="91764" bIns="4588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5CBF3383-4ADA-45F2-BBF9-8AC252121A1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/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AE9C09-75CB-40F2-A2AD-7D111FB3DDE3}" type="slidenum">
              <a:rPr lang="de-CH" smtClean="0">
                <a:cs typeface="Arial" pitchFamily="34" charset="0"/>
              </a:rPr>
              <a:pPr/>
              <a:t>1</a:t>
            </a:fld>
            <a:endParaRPr lang="de-CH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/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AE9C09-75CB-40F2-A2AD-7D111FB3DDE3}" type="slidenum">
              <a:rPr lang="de-CH" smtClean="0">
                <a:cs typeface="Arial" pitchFamily="34" charset="0"/>
              </a:rPr>
              <a:pPr/>
              <a:t>2</a:t>
            </a:fld>
            <a:endParaRPr lang="de-CH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/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AE9C09-75CB-40F2-A2AD-7D111FB3DDE3}" type="slidenum">
              <a:rPr lang="de-CH" smtClean="0">
                <a:cs typeface="Arial" pitchFamily="34" charset="0"/>
              </a:rPr>
              <a:pPr/>
              <a:t>3</a:t>
            </a:fld>
            <a:endParaRPr lang="de-CH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/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AE9C09-75CB-40F2-A2AD-7D111FB3DDE3}" type="slidenum">
              <a:rPr lang="de-CH" smtClean="0">
                <a:cs typeface="Arial" pitchFamily="34" charset="0"/>
              </a:rPr>
              <a:pPr/>
              <a:t>4</a:t>
            </a:fld>
            <a:endParaRPr lang="de-CH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/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AE9C09-75CB-40F2-A2AD-7D111FB3DDE3}" type="slidenum">
              <a:rPr lang="de-CH" smtClean="0">
                <a:cs typeface="Arial" pitchFamily="34" charset="0"/>
              </a:rPr>
              <a:pPr/>
              <a:t>5</a:t>
            </a:fld>
            <a:endParaRPr lang="de-CH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/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AE9C09-75CB-40F2-A2AD-7D111FB3DDE3}" type="slidenum">
              <a:rPr lang="de-CH" smtClean="0">
                <a:cs typeface="Arial" pitchFamily="34" charset="0"/>
              </a:rPr>
              <a:pPr/>
              <a:t>6</a:t>
            </a:fld>
            <a:endParaRPr lang="de-CH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/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AE9C09-75CB-40F2-A2AD-7D111FB3DDE3}" type="slidenum">
              <a:rPr lang="de-CH" smtClean="0">
                <a:cs typeface="Arial" pitchFamily="34" charset="0"/>
              </a:rPr>
              <a:pPr/>
              <a:t>7</a:t>
            </a:fld>
            <a:endParaRPr lang="de-CH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/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AE9C09-75CB-40F2-A2AD-7D111FB3DDE3}" type="slidenum">
              <a:rPr lang="de-CH" smtClean="0">
                <a:cs typeface="Arial" pitchFamily="34" charset="0"/>
              </a:rPr>
              <a:pPr/>
              <a:t>8</a:t>
            </a:fld>
            <a:endParaRPr lang="de-CH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 userDrawn="1"/>
        </p:nvGrpSpPr>
        <p:grpSpPr bwMode="auto">
          <a:xfrm>
            <a:off x="3435350" y="0"/>
            <a:ext cx="5713413" cy="538163"/>
            <a:chOff x="2920" y="-20"/>
            <a:chExt cx="8998" cy="848"/>
          </a:xfrm>
        </p:grpSpPr>
        <p:sp>
          <p:nvSpPr>
            <p:cNvPr id="5" name="Rectangle 12"/>
            <p:cNvSpPr>
              <a:spLocks noChangeArrowheads="1"/>
            </p:cNvSpPr>
            <p:nvPr/>
          </p:nvSpPr>
          <p:spPr bwMode="auto">
            <a:xfrm>
              <a:off x="2920" y="-20"/>
              <a:ext cx="4500" cy="848"/>
            </a:xfrm>
            <a:prstGeom prst="rect">
              <a:avLst/>
            </a:prstGeom>
            <a:solidFill>
              <a:srgbClr val="8E8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7420" y="-20"/>
              <a:ext cx="4498" cy="848"/>
            </a:xfrm>
            <a:prstGeom prst="rect">
              <a:avLst/>
            </a:prstGeom>
            <a:solidFill>
              <a:srgbClr val="AEA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196850" y="115888"/>
            <a:ext cx="990600" cy="719137"/>
            <a:chOff x="952" y="262"/>
            <a:chExt cx="1561" cy="1132"/>
          </a:xfrm>
        </p:grpSpPr>
        <p:sp>
          <p:nvSpPr>
            <p:cNvPr id="9" name="Oval 15"/>
            <p:cNvSpPr>
              <a:spLocks noChangeArrowheads="1"/>
            </p:cNvSpPr>
            <p:nvPr/>
          </p:nvSpPr>
          <p:spPr bwMode="auto">
            <a:xfrm>
              <a:off x="952" y="262"/>
              <a:ext cx="1125" cy="1132"/>
            </a:xfrm>
            <a:prstGeom prst="ellipse">
              <a:avLst/>
            </a:prstGeom>
            <a:solidFill>
              <a:srgbClr val="8E8E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Freeform 16"/>
            <p:cNvSpPr>
              <a:spLocks/>
            </p:cNvSpPr>
            <p:nvPr/>
          </p:nvSpPr>
          <p:spPr bwMode="auto">
            <a:xfrm>
              <a:off x="1632" y="819"/>
              <a:ext cx="445" cy="5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" y="0"/>
                </a:cxn>
                <a:cxn ang="0">
                  <a:pos x="140" y="305"/>
                </a:cxn>
                <a:cxn ang="0">
                  <a:pos x="160" y="402"/>
                </a:cxn>
                <a:cxn ang="0">
                  <a:pos x="224" y="432"/>
                </a:cxn>
                <a:cxn ang="0">
                  <a:pos x="292" y="400"/>
                </a:cxn>
                <a:cxn ang="0">
                  <a:pos x="315" y="305"/>
                </a:cxn>
                <a:cxn ang="0">
                  <a:pos x="315" y="0"/>
                </a:cxn>
                <a:cxn ang="0">
                  <a:pos x="449" y="0"/>
                </a:cxn>
                <a:cxn ang="0">
                  <a:pos x="449" y="305"/>
                </a:cxn>
                <a:cxn ang="0">
                  <a:pos x="393" y="479"/>
                </a:cxn>
                <a:cxn ang="0">
                  <a:pos x="224" y="537"/>
                </a:cxn>
                <a:cxn ang="0">
                  <a:pos x="57" y="479"/>
                </a:cxn>
                <a:cxn ang="0">
                  <a:pos x="0" y="305"/>
                </a:cxn>
                <a:cxn ang="0">
                  <a:pos x="0" y="0"/>
                </a:cxn>
              </a:cxnLst>
              <a:rect l="0" t="0" r="r" b="b"/>
              <a:pathLst>
                <a:path w="449" h="537">
                  <a:moveTo>
                    <a:pt x="0" y="0"/>
                  </a:moveTo>
                  <a:cubicBezTo>
                    <a:pt x="140" y="0"/>
                    <a:pt x="140" y="0"/>
                    <a:pt x="140" y="0"/>
                  </a:cubicBezTo>
                  <a:cubicBezTo>
                    <a:pt x="140" y="305"/>
                    <a:pt x="140" y="305"/>
                    <a:pt x="140" y="305"/>
                  </a:cubicBezTo>
                  <a:cubicBezTo>
                    <a:pt x="140" y="350"/>
                    <a:pt x="147" y="382"/>
                    <a:pt x="160" y="402"/>
                  </a:cubicBezTo>
                  <a:cubicBezTo>
                    <a:pt x="174" y="422"/>
                    <a:pt x="195" y="432"/>
                    <a:pt x="224" y="432"/>
                  </a:cubicBezTo>
                  <a:cubicBezTo>
                    <a:pt x="254" y="432"/>
                    <a:pt x="277" y="422"/>
                    <a:pt x="292" y="400"/>
                  </a:cubicBezTo>
                  <a:cubicBezTo>
                    <a:pt x="308" y="379"/>
                    <a:pt x="315" y="347"/>
                    <a:pt x="315" y="305"/>
                  </a:cubicBezTo>
                  <a:cubicBezTo>
                    <a:pt x="315" y="0"/>
                    <a:pt x="315" y="0"/>
                    <a:pt x="315" y="0"/>
                  </a:cubicBezTo>
                  <a:cubicBezTo>
                    <a:pt x="449" y="0"/>
                    <a:pt x="449" y="0"/>
                    <a:pt x="449" y="0"/>
                  </a:cubicBezTo>
                  <a:cubicBezTo>
                    <a:pt x="449" y="305"/>
                    <a:pt x="449" y="305"/>
                    <a:pt x="449" y="305"/>
                  </a:cubicBezTo>
                  <a:cubicBezTo>
                    <a:pt x="449" y="383"/>
                    <a:pt x="430" y="441"/>
                    <a:pt x="393" y="479"/>
                  </a:cubicBezTo>
                  <a:cubicBezTo>
                    <a:pt x="355" y="518"/>
                    <a:pt x="299" y="537"/>
                    <a:pt x="224" y="537"/>
                  </a:cubicBezTo>
                  <a:cubicBezTo>
                    <a:pt x="150" y="537"/>
                    <a:pt x="94" y="518"/>
                    <a:pt x="57" y="479"/>
                  </a:cubicBezTo>
                  <a:cubicBezTo>
                    <a:pt x="19" y="440"/>
                    <a:pt x="0" y="382"/>
                    <a:pt x="0" y="3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Freeform 17"/>
            <p:cNvSpPr>
              <a:spLocks noEditPoints="1"/>
            </p:cNvSpPr>
            <p:nvPr/>
          </p:nvSpPr>
          <p:spPr bwMode="auto">
            <a:xfrm>
              <a:off x="2077" y="818"/>
              <a:ext cx="436" cy="5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0"/>
                </a:cxn>
                <a:cxn ang="0">
                  <a:pos x="363" y="34"/>
                </a:cxn>
                <a:cxn ang="0">
                  <a:pos x="414" y="137"/>
                </a:cxn>
                <a:cxn ang="0">
                  <a:pos x="387" y="221"/>
                </a:cxn>
                <a:cxn ang="0">
                  <a:pos x="310" y="265"/>
                </a:cxn>
                <a:cxn ang="0">
                  <a:pos x="377" y="351"/>
                </a:cxn>
                <a:cxn ang="0">
                  <a:pos x="377" y="351"/>
                </a:cxn>
                <a:cxn ang="0">
                  <a:pos x="440" y="525"/>
                </a:cxn>
                <a:cxn ang="0">
                  <a:pos x="294" y="525"/>
                </a:cxn>
                <a:cxn ang="0">
                  <a:pos x="248" y="381"/>
                </a:cxn>
                <a:cxn ang="0">
                  <a:pos x="217" y="333"/>
                </a:cxn>
                <a:cxn ang="0">
                  <a:pos x="157" y="320"/>
                </a:cxn>
                <a:cxn ang="0">
                  <a:pos x="137" y="320"/>
                </a:cxn>
                <a:cxn ang="0">
                  <a:pos x="137" y="525"/>
                </a:cxn>
                <a:cxn ang="0">
                  <a:pos x="0" y="525"/>
                </a:cxn>
                <a:cxn ang="0">
                  <a:pos x="0" y="0"/>
                </a:cxn>
                <a:cxn ang="0">
                  <a:pos x="137" y="92"/>
                </a:cxn>
                <a:cxn ang="0">
                  <a:pos x="137" y="227"/>
                </a:cxn>
                <a:cxn ang="0">
                  <a:pos x="186" y="227"/>
                </a:cxn>
                <a:cxn ang="0">
                  <a:pos x="254" y="210"/>
                </a:cxn>
                <a:cxn ang="0">
                  <a:pos x="277" y="161"/>
                </a:cxn>
                <a:cxn ang="0">
                  <a:pos x="252" y="109"/>
                </a:cxn>
                <a:cxn ang="0">
                  <a:pos x="172" y="92"/>
                </a:cxn>
                <a:cxn ang="0">
                  <a:pos x="137" y="92"/>
                </a:cxn>
              </a:cxnLst>
              <a:rect l="0" t="0" r="r" b="b"/>
              <a:pathLst>
                <a:path w="440" h="525">
                  <a:moveTo>
                    <a:pt x="0" y="0"/>
                  </a:moveTo>
                  <a:cubicBezTo>
                    <a:pt x="209" y="0"/>
                    <a:pt x="209" y="0"/>
                    <a:pt x="209" y="0"/>
                  </a:cubicBezTo>
                  <a:cubicBezTo>
                    <a:pt x="278" y="0"/>
                    <a:pt x="330" y="11"/>
                    <a:pt x="363" y="34"/>
                  </a:cubicBezTo>
                  <a:cubicBezTo>
                    <a:pt x="397" y="56"/>
                    <a:pt x="414" y="91"/>
                    <a:pt x="414" y="137"/>
                  </a:cubicBezTo>
                  <a:cubicBezTo>
                    <a:pt x="414" y="171"/>
                    <a:pt x="405" y="199"/>
                    <a:pt x="387" y="221"/>
                  </a:cubicBezTo>
                  <a:cubicBezTo>
                    <a:pt x="369" y="243"/>
                    <a:pt x="344" y="257"/>
                    <a:pt x="310" y="265"/>
                  </a:cubicBezTo>
                  <a:cubicBezTo>
                    <a:pt x="338" y="275"/>
                    <a:pt x="360" y="303"/>
                    <a:pt x="377" y="351"/>
                  </a:cubicBezTo>
                  <a:cubicBezTo>
                    <a:pt x="377" y="351"/>
                    <a:pt x="377" y="351"/>
                    <a:pt x="377" y="351"/>
                  </a:cubicBezTo>
                  <a:cubicBezTo>
                    <a:pt x="440" y="525"/>
                    <a:pt x="440" y="525"/>
                    <a:pt x="440" y="525"/>
                  </a:cubicBezTo>
                  <a:cubicBezTo>
                    <a:pt x="294" y="525"/>
                    <a:pt x="294" y="525"/>
                    <a:pt x="294" y="525"/>
                  </a:cubicBezTo>
                  <a:cubicBezTo>
                    <a:pt x="248" y="381"/>
                    <a:pt x="248" y="381"/>
                    <a:pt x="248" y="381"/>
                  </a:cubicBezTo>
                  <a:cubicBezTo>
                    <a:pt x="240" y="358"/>
                    <a:pt x="230" y="342"/>
                    <a:pt x="217" y="333"/>
                  </a:cubicBezTo>
                  <a:cubicBezTo>
                    <a:pt x="204" y="324"/>
                    <a:pt x="185" y="320"/>
                    <a:pt x="157" y="320"/>
                  </a:cubicBezTo>
                  <a:cubicBezTo>
                    <a:pt x="137" y="320"/>
                    <a:pt x="137" y="320"/>
                    <a:pt x="137" y="320"/>
                  </a:cubicBezTo>
                  <a:cubicBezTo>
                    <a:pt x="137" y="525"/>
                    <a:pt x="137" y="525"/>
                    <a:pt x="137" y="525"/>
                  </a:cubicBezTo>
                  <a:cubicBezTo>
                    <a:pt x="0" y="525"/>
                    <a:pt x="0" y="525"/>
                    <a:pt x="0" y="525"/>
                  </a:cubicBezTo>
                  <a:lnTo>
                    <a:pt x="0" y="0"/>
                  </a:lnTo>
                  <a:close/>
                  <a:moveTo>
                    <a:pt x="137" y="92"/>
                  </a:moveTo>
                  <a:cubicBezTo>
                    <a:pt x="137" y="227"/>
                    <a:pt x="137" y="227"/>
                    <a:pt x="137" y="227"/>
                  </a:cubicBezTo>
                  <a:cubicBezTo>
                    <a:pt x="186" y="227"/>
                    <a:pt x="186" y="227"/>
                    <a:pt x="186" y="227"/>
                  </a:cubicBezTo>
                  <a:cubicBezTo>
                    <a:pt x="217" y="227"/>
                    <a:pt x="239" y="221"/>
                    <a:pt x="254" y="210"/>
                  </a:cubicBezTo>
                  <a:cubicBezTo>
                    <a:pt x="270" y="200"/>
                    <a:pt x="277" y="183"/>
                    <a:pt x="277" y="161"/>
                  </a:cubicBezTo>
                  <a:cubicBezTo>
                    <a:pt x="277" y="137"/>
                    <a:pt x="269" y="120"/>
                    <a:pt x="252" y="109"/>
                  </a:cubicBezTo>
                  <a:cubicBezTo>
                    <a:pt x="235" y="98"/>
                    <a:pt x="208" y="92"/>
                    <a:pt x="172" y="92"/>
                  </a:cubicBezTo>
                  <a:lnTo>
                    <a:pt x="137" y="92"/>
                  </a:lnTo>
                  <a:close/>
                </a:path>
              </a:pathLst>
            </a:custGeom>
            <a:solidFill>
              <a:srgbClr val="8E8E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022600"/>
            <a:ext cx="6621463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CH" noProof="0"/>
              <a:t>Master-Untertitelformat bearbeiten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13" name="Fußzeilenplatzhalter 4"/>
          <p:cNvSpPr txBox="1">
            <a:spLocks noGrp="1"/>
          </p:cNvSpPr>
          <p:nvPr userDrawn="1"/>
        </p:nvSpPr>
        <p:spPr bwMode="auto">
          <a:xfrm>
            <a:off x="3492500" y="0"/>
            <a:ext cx="565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36000" rIns="0" bIns="0"/>
          <a:lstStyle/>
          <a:p>
            <a:pPr algn="r" eaLnBrk="0" hangingPunct="0"/>
            <a:endParaRPr lang="de-CH" sz="28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PROSEMINAR ORGANISATION Experimentelle Organisationsforschung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85072-D96D-448B-8E24-FCC2A6600DEE}" type="slidenum">
              <a:rPr lang="de-CH"/>
              <a:pPr>
                <a:defRPr/>
              </a:pPr>
              <a:t>‹Nr.›</a:t>
            </a:fld>
            <a:endParaRPr lang="de-CH" sz="1400">
              <a:latin typeface="Times" pitchFamily="18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2"/>
          </p:nvPr>
        </p:nvSpPr>
        <p:spPr>
          <a:xfrm>
            <a:off x="539750" y="6548438"/>
            <a:ext cx="3811588" cy="17938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Bern, 23. Februar 2012</a:t>
            </a:r>
            <a:endParaRPr lang="de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6538" y="647700"/>
            <a:ext cx="2014537" cy="55054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647700"/>
            <a:ext cx="5894388" cy="55054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PROSEMINAR ORGANISATION Experimentelle Organisationsforschung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A424C-294D-4482-9881-8EDDC41C9C4E}" type="slidenum">
              <a:rPr lang="de-CH"/>
              <a:pPr>
                <a:defRPr/>
              </a:pPr>
              <a:t>‹Nr.›</a:t>
            </a:fld>
            <a:endParaRPr lang="de-CH" sz="1400">
              <a:latin typeface="Times" pitchFamily="18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2"/>
          </p:nvPr>
        </p:nvSpPr>
        <p:spPr>
          <a:xfrm>
            <a:off x="539750" y="6548438"/>
            <a:ext cx="3811588" cy="17938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Bern, 23. Februar 2012</a:t>
            </a:r>
            <a:endParaRPr lang="de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 userDrawn="1"/>
        </p:nvGrpSpPr>
        <p:grpSpPr bwMode="auto">
          <a:xfrm>
            <a:off x="3435350" y="0"/>
            <a:ext cx="5713413" cy="538163"/>
            <a:chOff x="2920" y="-20"/>
            <a:chExt cx="8998" cy="848"/>
          </a:xfrm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2920" y="-20"/>
              <a:ext cx="4500" cy="848"/>
            </a:xfrm>
            <a:prstGeom prst="rect">
              <a:avLst/>
            </a:prstGeom>
            <a:solidFill>
              <a:srgbClr val="8E8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7420" y="-20"/>
              <a:ext cx="4498" cy="848"/>
            </a:xfrm>
            <a:prstGeom prst="rect">
              <a:avLst/>
            </a:prstGeom>
            <a:solidFill>
              <a:srgbClr val="AEA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7" name="Fußzeilenplatzhalter 4"/>
          <p:cNvSpPr txBox="1">
            <a:spLocks noGrp="1"/>
          </p:cNvSpPr>
          <p:nvPr userDrawn="1"/>
        </p:nvSpPr>
        <p:spPr bwMode="auto">
          <a:xfrm>
            <a:off x="3492500" y="0"/>
            <a:ext cx="565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36000" rIns="0" bIns="0"/>
          <a:lstStyle/>
          <a:p>
            <a:pPr algn="r" eaLnBrk="0" hangingPunct="0"/>
            <a:r>
              <a:rPr lang="de-CH" sz="2800" dirty="0">
                <a:solidFill>
                  <a:schemeClr val="bg1"/>
                </a:solidFill>
                <a:latin typeface="Arial" pitchFamily="34" charset="0"/>
              </a:rPr>
              <a:t>VWL in Regensburg</a:t>
            </a:r>
            <a:r>
              <a:rPr lang="de-CH" sz="2800" baseline="0" dirty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de-CH" sz="2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8" name="Foliennummernplatzhalter 16"/>
          <p:cNvSpPr>
            <a:spLocks noGrp="1"/>
          </p:cNvSpPr>
          <p:nvPr>
            <p:ph type="sldNum" sz="quarter" idx="10"/>
          </p:nvPr>
        </p:nvSpPr>
        <p:spPr>
          <a:xfrm>
            <a:off x="539750" y="6381750"/>
            <a:ext cx="8064500" cy="215900"/>
          </a:xfrm>
        </p:spPr>
        <p:txBody>
          <a:bodyPr/>
          <a:lstStyle>
            <a:lvl1pPr algn="l">
              <a:tabLst>
                <a:tab pos="8075613" algn="r"/>
              </a:tabLst>
              <a:defRPr smtClean="0">
                <a:cs typeface="Arial" pitchFamily="34" charset="0"/>
              </a:defRPr>
            </a:lvl1pPr>
          </a:lstStyle>
          <a:p>
            <a:r>
              <a:rPr lang="de-CH"/>
              <a:t>Prof. Dr. Andreas Roider </a:t>
            </a:r>
            <a:r>
              <a:rPr lang="de-CH">
                <a:sym typeface="Symbol" pitchFamily="18" charset="2"/>
              </a:rPr>
              <a:t> Wintersemester 2012/13	</a:t>
            </a:r>
            <a:fld id="{2E606138-5C7F-442B-AE69-41F4C0E11D07}" type="slidenum">
              <a:rPr lang="de-CH"/>
              <a:pPr/>
              <a:t>‹Nr.›</a:t>
            </a:fld>
            <a:endParaRPr lang="de-CH" sz="140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>
          <a:xfrm>
            <a:off x="539750" y="6548438"/>
            <a:ext cx="3811588" cy="1793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Bern, 23. Februar 2012</a:t>
            </a:r>
            <a:endParaRPr lang="de-CH" dirty="0"/>
          </a:p>
        </p:txBody>
      </p:sp>
      <p:sp>
        <p:nvSpPr>
          <p:cNvPr id="5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CH"/>
              <a:t>PROSEMINAR ORGANISATION Experimentelle Organisationsforschung</a:t>
            </a:r>
          </a:p>
        </p:txBody>
      </p:sp>
      <p:sp>
        <p:nvSpPr>
          <p:cNvPr id="6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E2F14E-902C-4BE6-8874-3C838B58A288}" type="slidenum">
              <a:rPr lang="de-CH"/>
              <a:pPr>
                <a:defRPr/>
              </a:pPr>
              <a:t>‹Nr.›</a:t>
            </a:fld>
            <a:endParaRPr lang="de-CH" sz="140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654175"/>
            <a:ext cx="3954463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654175"/>
            <a:ext cx="3954462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7"/>
          <p:cNvSpPr>
            <a:spLocks noGrp="1"/>
          </p:cNvSpPr>
          <p:nvPr>
            <p:ph type="dt" sz="half" idx="10"/>
          </p:nvPr>
        </p:nvSpPr>
        <p:spPr>
          <a:xfrm>
            <a:off x="539750" y="6548438"/>
            <a:ext cx="3811588" cy="1793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Bern, 23. Februar 2012</a:t>
            </a:r>
            <a:endParaRPr lang="de-CH" dirty="0"/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CH"/>
              <a:t>PROSEMINAR ORGANISATION Experimentelle Organisationsforschung</a:t>
            </a:r>
          </a:p>
        </p:txBody>
      </p:sp>
      <p:sp>
        <p:nvSpPr>
          <p:cNvPr id="7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DCA76E-B6EF-4164-9A9B-039DC85D97F7}" type="slidenum">
              <a:rPr lang="de-CH"/>
              <a:pPr>
                <a:defRPr/>
              </a:pPr>
              <a:t>‹Nr.›</a:t>
            </a:fld>
            <a:endParaRPr lang="de-CH" sz="140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539750" y="6548438"/>
            <a:ext cx="3811588" cy="1793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Bern, 23. Februar 2012</a:t>
            </a:r>
            <a:endParaRPr lang="de-CH" dirty="0"/>
          </a:p>
        </p:txBody>
      </p:sp>
      <p:sp>
        <p:nvSpPr>
          <p:cNvPr id="8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CH"/>
              <a:t>PROSEMINAR ORGANISATION Experimentelle Organisationsforschung</a:t>
            </a:r>
          </a:p>
        </p:txBody>
      </p:sp>
      <p:sp>
        <p:nvSpPr>
          <p:cNvPr id="9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7C05F6-0F7A-4483-9D36-CCFA9B5F6A6C}" type="slidenum">
              <a:rPr lang="de-CH"/>
              <a:pPr>
                <a:defRPr/>
              </a:pPr>
              <a:t>‹Nr.›</a:t>
            </a:fld>
            <a:endParaRPr lang="de-CH" sz="140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539750" y="6548438"/>
            <a:ext cx="3811588" cy="1793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Bern, 23. Februar 2012</a:t>
            </a:r>
            <a:endParaRPr lang="de-CH" dirty="0"/>
          </a:p>
        </p:txBody>
      </p:sp>
      <p:sp>
        <p:nvSpPr>
          <p:cNvPr id="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CH"/>
              <a:t>PROSEMINAR ORGANISATION Experimentelle Organisationsforschung</a:t>
            </a:r>
          </a:p>
        </p:txBody>
      </p:sp>
      <p:sp>
        <p:nvSpPr>
          <p:cNvPr id="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91C3B6-6EC7-43CC-B574-59981FE0B7F6}" type="slidenum">
              <a:rPr lang="de-CH"/>
              <a:pPr>
                <a:defRPr/>
              </a:pPr>
              <a:t>‹Nr.›</a:t>
            </a:fld>
            <a:endParaRPr lang="de-CH" sz="140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39750" y="6548438"/>
            <a:ext cx="3811588" cy="1793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Bern, 23. Februar 2012</a:t>
            </a:r>
            <a:endParaRPr lang="de-CH" dirty="0"/>
          </a:p>
        </p:txBody>
      </p:sp>
      <p:sp>
        <p:nvSpPr>
          <p:cNvPr id="3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CH"/>
              <a:t>PROSEMINAR ORGANISATION Experimentelle Organisationsforschung</a:t>
            </a:r>
          </a:p>
        </p:txBody>
      </p:sp>
      <p:sp>
        <p:nvSpPr>
          <p:cNvPr id="4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E94AAA-F3A6-4FA3-B0BF-B8ABF995FC9A}" type="slidenum">
              <a:rPr lang="de-CH"/>
              <a:pPr>
                <a:defRPr/>
              </a:pPr>
              <a:t>‹Nr.›</a:t>
            </a:fld>
            <a:endParaRPr lang="de-CH" sz="140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PROSEMINAR ORGANISATION Experimentelle Organisationsforschung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73189-99A2-494D-B94D-9F624C3191C9}" type="slidenum">
              <a:rPr lang="de-CH"/>
              <a:pPr>
                <a:defRPr/>
              </a:pPr>
              <a:t>‹Nr.›</a:t>
            </a:fld>
            <a:endParaRPr lang="de-CH" sz="1400">
              <a:latin typeface="Times" pitchFamily="18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2"/>
          </p:nvPr>
        </p:nvSpPr>
        <p:spPr>
          <a:xfrm>
            <a:off x="539750" y="6548438"/>
            <a:ext cx="3811588" cy="17938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Bern, 23. Februar 2012</a:t>
            </a:r>
            <a:endParaRPr lang="de-C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PROSEMINAR ORGANISATION Experimentelle Organisationsforschung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9275E-FE82-4F98-B833-B1CA88760B11}" type="slidenum">
              <a:rPr lang="de-CH"/>
              <a:pPr>
                <a:defRPr/>
              </a:pPr>
              <a:t>‹Nr.›</a:t>
            </a:fld>
            <a:endParaRPr lang="de-CH" sz="1400">
              <a:latin typeface="Times" pitchFamily="18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2"/>
          </p:nvPr>
        </p:nvSpPr>
        <p:spPr>
          <a:xfrm>
            <a:off x="539750" y="6548438"/>
            <a:ext cx="3811588" cy="17938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Bern, 23. Februar 2012</a:t>
            </a:r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/>
        </p:nvSpPr>
        <p:spPr bwMode="auto">
          <a:xfrm>
            <a:off x="0" y="107950"/>
            <a:ext cx="7305675" cy="6640513"/>
          </a:xfrm>
          <a:prstGeom prst="rect">
            <a:avLst/>
          </a:prstGeom>
          <a:solidFill>
            <a:srgbClr val="E6EBFA"/>
          </a:solidFill>
          <a:ln>
            <a:noFill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de-DE">
              <a:cs typeface="+mn-cs"/>
            </a:endParaRP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-22225" y="1438275"/>
            <a:ext cx="9140825" cy="5073650"/>
          </a:xfrm>
          <a:prstGeom prst="rect">
            <a:avLst/>
          </a:prstGeom>
          <a:solidFill>
            <a:srgbClr val="A3BDE8"/>
          </a:solidFill>
          <a:ln>
            <a:noFill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de-DE">
              <a:cs typeface="+mn-cs"/>
            </a:endParaRP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647700"/>
            <a:ext cx="6621463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Mastertitelformat bearbeiten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654175"/>
            <a:ext cx="8061325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179388"/>
            <a:ext cx="5399088" cy="2524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dirty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CH"/>
              <a:t>PROSEMINAR ORGANISATION Experimentelle Organisationsforschung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548438"/>
            <a:ext cx="360363" cy="1793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E7728B-87E1-47F7-B60B-DF5AF092D139}" type="slidenum">
              <a:rPr lang="de-CH"/>
              <a:pPr>
                <a:defRPr/>
              </a:pPr>
              <a:t>‹Nr.›</a:t>
            </a:fld>
            <a:endParaRPr lang="de-CH" sz="1400">
              <a:latin typeface="Times" pitchFamily="18" charset="0"/>
            </a:endParaRPr>
          </a:p>
        </p:txBody>
      </p:sp>
      <p:pic>
        <p:nvPicPr>
          <p:cNvPr id="1032" name="Picture 10" descr="ub_8pt_rgb.jpg                                                 000546B7mg                             B9C1C449: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37475" y="107950"/>
            <a:ext cx="13065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Grafik 1"/>
          <p:cNvPicPr preferRelativeResize="0">
            <a:picLocks noChangeArrowheads="1"/>
          </p:cNvPicPr>
          <p:nvPr userDrawn="1"/>
        </p:nvPicPr>
        <p:blipFill>
          <a:blip r:embed="rId14" cstate="print"/>
          <a:srcRect r="-543" b="-1746"/>
          <a:stretch>
            <a:fillRect/>
          </a:stretch>
        </p:blipFill>
        <p:spPr bwMode="auto">
          <a:xfrm>
            <a:off x="7885113" y="6581775"/>
            <a:ext cx="6858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5198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Bern, 23. Februar 2012</a:t>
            </a:r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Helvetica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Helvetica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Helvetica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Helvetica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Helvetica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Helvetica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Helvetica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Helvetica" charset="0"/>
        </a:defRPr>
      </a:lvl9pPr>
    </p:titleStyle>
    <p:bodyStyle>
      <a:lvl1pPr marL="419100" indent="-4191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Helvetica CE"/>
        <a:buChar char="&gt;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Font typeface="Helvetica CE"/>
        <a:buChar char="—"/>
        <a:defRPr sz="2000">
          <a:solidFill>
            <a:srgbClr val="000000"/>
          </a:solidFill>
          <a:latin typeface="+mn-lt"/>
        </a:defRPr>
      </a:lvl2pPr>
      <a:lvl3pPr marL="1295400" indent="-3810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SzPct val="85000"/>
        <a:buFont typeface="Helvetica CE"/>
        <a:buChar char="–"/>
        <a:defRPr>
          <a:solidFill>
            <a:srgbClr val="000000"/>
          </a:solidFill>
          <a:latin typeface="+mn-lt"/>
        </a:defRPr>
      </a:lvl3pPr>
      <a:lvl4pPr marL="1714500" indent="-3810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SzPct val="85000"/>
        <a:buFont typeface="Helvetica CE"/>
        <a:buChar char="–"/>
        <a:defRPr>
          <a:solidFill>
            <a:srgbClr val="000000"/>
          </a:solidFill>
          <a:latin typeface="+mn-lt"/>
        </a:defRPr>
      </a:lvl4pPr>
      <a:lvl5pPr marL="2133600" indent="-3810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Helvetica CE"/>
        <a:buChar char="–"/>
        <a:defRPr>
          <a:solidFill>
            <a:srgbClr val="000000"/>
          </a:solidFill>
          <a:latin typeface="+mn-lt"/>
        </a:defRPr>
      </a:lvl5pPr>
      <a:lvl6pPr marL="2590800" indent="-381000" algn="l" rtl="0" fontAlgn="base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Helvetica CE" charset="-18"/>
        <a:buChar char="–"/>
        <a:defRPr>
          <a:solidFill>
            <a:srgbClr val="000000"/>
          </a:solidFill>
          <a:latin typeface="+mn-lt"/>
        </a:defRPr>
      </a:lvl6pPr>
      <a:lvl7pPr marL="3048000" indent="-381000" algn="l" rtl="0" fontAlgn="base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Helvetica CE" charset="-18"/>
        <a:buChar char="–"/>
        <a:defRPr>
          <a:solidFill>
            <a:srgbClr val="000000"/>
          </a:solidFill>
          <a:latin typeface="+mn-lt"/>
        </a:defRPr>
      </a:lvl7pPr>
      <a:lvl8pPr marL="3505200" indent="-381000" algn="l" rtl="0" fontAlgn="base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Helvetica CE" charset="-18"/>
        <a:buChar char="–"/>
        <a:defRPr>
          <a:solidFill>
            <a:srgbClr val="000000"/>
          </a:solidFill>
          <a:latin typeface="+mn-lt"/>
        </a:defRPr>
      </a:lvl8pPr>
      <a:lvl9pPr marL="3962400" indent="-381000" algn="l" rtl="0" fontAlgn="base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Helvetica CE" charset="-18"/>
        <a:buChar char="–"/>
        <a:defRPr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4"/>
          <p:cNvSpPr>
            <a:spLocks noChangeArrowheads="1"/>
          </p:cNvSpPr>
          <p:nvPr/>
        </p:nvSpPr>
        <p:spPr bwMode="auto">
          <a:xfrm>
            <a:off x="323528" y="1196752"/>
            <a:ext cx="8712968" cy="532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0" rIns="90000" bIns="0"/>
          <a:lstStyle/>
          <a:p>
            <a:pPr algn="ctr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SzPct val="85000"/>
            </a:pPr>
            <a:endParaRPr lang="de-DE" sz="2800" dirty="0">
              <a:solidFill>
                <a:srgbClr val="000000"/>
              </a:solidFill>
              <a:latin typeface="Arial" pitchFamily="34" charset="0"/>
            </a:endParaRPr>
          </a:p>
          <a:p>
            <a:pPr algn="ctr"/>
            <a:r>
              <a:rPr lang="de-DE" sz="2000" dirty="0">
                <a:solidFill>
                  <a:srgbClr val="000000"/>
                </a:solidFill>
                <a:latin typeface="Arial" pitchFamily="34" charset="0"/>
              </a:rPr>
              <a:t>Zweite Studienp</a:t>
            </a:r>
            <a:r>
              <a:rPr lang="de-DE" sz="2000" dirty="0">
                <a:latin typeface="Arial" pitchFamily="34" charset="0"/>
              </a:rPr>
              <a:t>hase im Bachelor</a:t>
            </a:r>
          </a:p>
          <a:p>
            <a:pPr algn="ctr"/>
            <a:endParaRPr lang="de-DE" sz="2000" dirty="0">
              <a:latin typeface="Arial" pitchFamily="34" charset="0"/>
            </a:endParaRPr>
          </a:p>
          <a:p>
            <a:pPr algn="ctr"/>
            <a:r>
              <a:rPr lang="de-DE" sz="2000" dirty="0">
                <a:latin typeface="Arial" pitchFamily="34" charset="0"/>
              </a:rPr>
              <a:t>Info-Veranstaltung</a:t>
            </a:r>
          </a:p>
          <a:p>
            <a:pPr algn="ctr"/>
            <a:endParaRPr lang="de-DE" sz="2000" dirty="0">
              <a:latin typeface="Arial" pitchFamily="34" charset="0"/>
            </a:endParaRPr>
          </a:p>
          <a:p>
            <a:pPr algn="ctr"/>
            <a:r>
              <a:rPr lang="de-DE" sz="2800" b="1" dirty="0">
                <a:latin typeface="Arial" pitchFamily="34" charset="0"/>
              </a:rPr>
              <a:t>Schwerpunkt</a:t>
            </a:r>
          </a:p>
          <a:p>
            <a:pPr algn="ctr"/>
            <a:endParaRPr lang="de-DE" sz="2000" b="1" dirty="0">
              <a:latin typeface="Arial" pitchFamily="34" charset="0"/>
            </a:endParaRPr>
          </a:p>
          <a:p>
            <a:pPr algn="ctr"/>
            <a:r>
              <a:rPr lang="de-DE" sz="2800" b="1" dirty="0">
                <a:latin typeface="Arial" pitchFamily="34" charset="0"/>
              </a:rPr>
              <a:t>„Markt und Staat“</a:t>
            </a:r>
          </a:p>
          <a:p>
            <a:pPr algn="ctr"/>
            <a:r>
              <a:rPr lang="de-DE" sz="2000" dirty="0">
                <a:latin typeface="Arial" pitchFamily="34" charset="0"/>
              </a:rPr>
              <a:t> </a:t>
            </a:r>
          </a:p>
          <a:p>
            <a:pPr algn="ctr"/>
            <a:endParaRPr lang="de-DE" sz="2000" dirty="0">
              <a:latin typeface="Arial" pitchFamily="34" charset="0"/>
            </a:endParaRPr>
          </a:p>
          <a:p>
            <a:pPr algn="ctr"/>
            <a:r>
              <a:rPr lang="de-DE" sz="2000" dirty="0">
                <a:latin typeface="Arial" pitchFamily="34" charset="0"/>
              </a:rPr>
              <a:t>Ansprechpartner für „Markt und Staat“:</a:t>
            </a:r>
          </a:p>
          <a:p>
            <a:pPr algn="ctr"/>
            <a:r>
              <a:rPr lang="de-DE" sz="2000" dirty="0">
                <a:latin typeface="Arial" pitchFamily="34" charset="0"/>
              </a:rPr>
              <a:t>Prof. Dr. Andreas </a:t>
            </a:r>
            <a:r>
              <a:rPr lang="de-DE" sz="2000" dirty="0" err="1">
                <a:latin typeface="Arial" pitchFamily="34" charset="0"/>
              </a:rPr>
              <a:t>Roider</a:t>
            </a:r>
            <a:endParaRPr lang="de-DE" sz="2000" dirty="0">
              <a:latin typeface="Arial" pitchFamily="34" charset="0"/>
            </a:endParaRPr>
          </a:p>
          <a:p>
            <a:pPr algn="ctr"/>
            <a:r>
              <a:rPr lang="de-DE" sz="2000" dirty="0">
                <a:latin typeface="Arial" pitchFamily="34" charset="0"/>
              </a:rPr>
              <a:t>Prof. Dr. Fabian Kindermann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8743950" y="6548438"/>
            <a:ext cx="360363" cy="215900"/>
          </a:xfrm>
        </p:spPr>
        <p:txBody>
          <a:bodyPr/>
          <a:lstStyle/>
          <a:p>
            <a:pPr>
              <a:defRPr/>
            </a:pPr>
            <a:fld id="{05D2D1ED-70B7-46E1-BCF5-656A61B3031C}" type="slidenum">
              <a:rPr lang="de-CH" smtClean="0"/>
              <a:pPr>
                <a:defRPr/>
              </a:pPr>
              <a:t>1</a:t>
            </a:fld>
            <a:endParaRPr lang="de-CH" sz="1400">
              <a:latin typeface="Times" pitchFamily="18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843808" y="580618"/>
            <a:ext cx="6336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de-CH" sz="2000" b="1" dirty="0">
                <a:solidFill>
                  <a:srgbClr val="AEA700"/>
                </a:solidFill>
                <a:latin typeface="Arial" pitchFamily="34" charset="0"/>
              </a:rPr>
              <a:t>Institut für Volkswirtschaftslehre und Ökonometrie</a:t>
            </a:r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0" y="1052736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EA7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advTm="4383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4"/>
          <p:cNvSpPr>
            <a:spLocks noChangeArrowheads="1"/>
          </p:cNvSpPr>
          <p:nvPr/>
        </p:nvSpPr>
        <p:spPr bwMode="auto">
          <a:xfrm>
            <a:off x="323528" y="1484784"/>
            <a:ext cx="8712968" cy="503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0" rIns="90000" bIns="0"/>
          <a:lstStyle/>
          <a:p>
            <a:r>
              <a:rPr lang="de-DE" sz="2800" b="1" dirty="0">
                <a:latin typeface="Arial" pitchFamily="34" charset="0"/>
              </a:rPr>
              <a:t>1. Ziele und Themen des Schwerpunkts</a:t>
            </a:r>
            <a:endParaRPr lang="de-DE" sz="2800" dirty="0">
              <a:latin typeface="Arial" pitchFamily="34" charset="0"/>
            </a:endParaRPr>
          </a:p>
          <a:p>
            <a:r>
              <a:rPr lang="de-DE" sz="2800" dirty="0">
                <a:latin typeface="Arial" pitchFamily="34" charset="0"/>
              </a:rPr>
              <a:t> </a:t>
            </a:r>
            <a:endParaRPr lang="de-DE" sz="2000" dirty="0">
              <a:latin typeface="Arial" pitchFamily="34" charset="0"/>
            </a:endParaRPr>
          </a:p>
          <a:p>
            <a:r>
              <a:rPr lang="de-DE" sz="2000" dirty="0">
                <a:latin typeface="Arial" pitchFamily="34" charset="0"/>
              </a:rPr>
              <a:t>In der Volkswirtschaftslehre wird das Verhalten von Marktakteuren (Haushalte, Unternehmen) und die Koordinationsfunktion von Marktprozessen betrachtet.</a:t>
            </a:r>
          </a:p>
          <a:p>
            <a:r>
              <a:rPr lang="de-DE" sz="2000" dirty="0">
                <a:latin typeface="Arial" pitchFamily="34" charset="0"/>
              </a:rPr>
              <a:t> </a:t>
            </a:r>
          </a:p>
          <a:p>
            <a:pPr lvl="0"/>
            <a:r>
              <a:rPr lang="de-DE" sz="2000" b="1" dirty="0">
                <a:solidFill>
                  <a:srgbClr val="AEA700"/>
                </a:solidFill>
                <a:latin typeface="Arial" pitchFamily="34" charset="0"/>
              </a:rPr>
              <a:t>Erster Hauptsatz der Wohlfahrtstheorie </a:t>
            </a:r>
            <a:r>
              <a:rPr lang="de-DE" sz="2000" dirty="0">
                <a:latin typeface="Arial" pitchFamily="34" charset="0"/>
              </a:rPr>
              <a:t>als Grundlage für das Vertrauen in den Markt als Allokationsmechanismus:</a:t>
            </a:r>
          </a:p>
          <a:p>
            <a:r>
              <a:rPr lang="de-DE" sz="2000" dirty="0">
                <a:latin typeface="Arial" pitchFamily="34" charset="0"/>
              </a:rPr>
              <a:t> </a:t>
            </a:r>
          </a:p>
          <a:p>
            <a:pPr algn="ctr"/>
            <a:r>
              <a:rPr lang="de-DE" sz="2000" i="1" dirty="0">
                <a:latin typeface="Arial" pitchFamily="34" charset="0"/>
              </a:rPr>
              <a:t>„Ein vollkommener Konkurrenzmarkt führt (unter idealen Bedingungen) </a:t>
            </a:r>
            <a:br>
              <a:rPr lang="de-DE" sz="2000" i="1" dirty="0">
                <a:latin typeface="Arial" pitchFamily="34" charset="0"/>
              </a:rPr>
            </a:br>
            <a:r>
              <a:rPr lang="de-DE" sz="2000" i="1" dirty="0">
                <a:latin typeface="Arial" pitchFamily="34" charset="0"/>
              </a:rPr>
              <a:t>zu einer Pareto-effizienten Allokation.“</a:t>
            </a:r>
          </a:p>
          <a:p>
            <a:endParaRPr lang="de-DE" sz="2000" dirty="0">
              <a:latin typeface="Arial" pitchFamily="34" charset="0"/>
            </a:endParaRPr>
          </a:p>
          <a:p>
            <a:r>
              <a:rPr lang="de-DE" sz="2000" b="1" dirty="0">
                <a:solidFill>
                  <a:srgbClr val="FF0000"/>
                </a:solidFill>
                <a:latin typeface="Arial" pitchFamily="34" charset="0"/>
              </a:rPr>
              <a:t>… ABER …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8743950" y="6548438"/>
            <a:ext cx="360363" cy="215900"/>
          </a:xfrm>
        </p:spPr>
        <p:txBody>
          <a:bodyPr/>
          <a:lstStyle/>
          <a:p>
            <a:pPr>
              <a:defRPr/>
            </a:pPr>
            <a:fld id="{05D2D1ED-70B7-46E1-BCF5-656A61B3031C}" type="slidenum">
              <a:rPr lang="de-CH" smtClean="0"/>
              <a:pPr>
                <a:defRPr/>
              </a:pPr>
              <a:t>2</a:t>
            </a:fld>
            <a:endParaRPr lang="de-CH" sz="1400">
              <a:latin typeface="Times" pitchFamily="18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843808" y="580618"/>
            <a:ext cx="6336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de-CH" sz="2000" b="1" dirty="0">
                <a:solidFill>
                  <a:srgbClr val="AEA700"/>
                </a:solidFill>
                <a:latin typeface="Arial" pitchFamily="34" charset="0"/>
              </a:rPr>
              <a:t>Institut für Volkswirtschaftslehre und Ökonometrie</a:t>
            </a:r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0" y="1052736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EA7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advTm="43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4"/>
          <p:cNvSpPr>
            <a:spLocks noChangeArrowheads="1"/>
          </p:cNvSpPr>
          <p:nvPr/>
        </p:nvSpPr>
        <p:spPr bwMode="auto">
          <a:xfrm>
            <a:off x="323528" y="1484784"/>
            <a:ext cx="8712968" cy="503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0" rIns="90000" bIns="0"/>
          <a:lstStyle/>
          <a:p>
            <a:r>
              <a:rPr lang="de-DE" sz="2000" dirty="0">
                <a:latin typeface="Arial" pitchFamily="34" charset="0"/>
              </a:rPr>
              <a:t>Die für ein effizientes Funktionieren eines Marktes erforderlichen Bedingungen sind vielfach nicht erfüllt:</a:t>
            </a:r>
          </a:p>
          <a:p>
            <a:r>
              <a:rPr lang="de-DE" sz="2000" dirty="0">
                <a:latin typeface="Arial" pitchFamily="34" charset="0"/>
              </a:rPr>
              <a:t> 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>
                <a:latin typeface="Arial" pitchFamily="34" charset="0"/>
              </a:rPr>
              <a:t>Es gibt </a:t>
            </a:r>
            <a:r>
              <a:rPr lang="de-DE" sz="2000" b="1" dirty="0">
                <a:solidFill>
                  <a:srgbClr val="AEA700"/>
                </a:solidFill>
                <a:latin typeface="Arial" pitchFamily="34" charset="0"/>
              </a:rPr>
              <a:t>externe Effekte </a:t>
            </a:r>
            <a:r>
              <a:rPr lang="de-DE" sz="2000" dirty="0">
                <a:latin typeface="Arial" pitchFamily="34" charset="0"/>
              </a:rPr>
              <a:t>(„Externalitäten“) und öffentliche Güter, </a:t>
            </a:r>
            <a:br>
              <a:rPr lang="de-DE" sz="2000" dirty="0">
                <a:latin typeface="Arial" pitchFamily="34" charset="0"/>
              </a:rPr>
            </a:br>
            <a:r>
              <a:rPr lang="de-DE" sz="2000" dirty="0">
                <a:latin typeface="Arial" pitchFamily="34" charset="0"/>
              </a:rPr>
              <a:t>z.B. im Bereich des Umweltschutzes (Feinstaub, Smog, Klimawandel).</a:t>
            </a:r>
            <a:br>
              <a:rPr lang="de-DE" sz="2000" dirty="0">
                <a:latin typeface="Arial" pitchFamily="34" charset="0"/>
              </a:rPr>
            </a:br>
            <a:r>
              <a:rPr lang="de-DE" sz="2000" dirty="0">
                <a:latin typeface="Arial" pitchFamily="34" charset="0"/>
              </a:rPr>
              <a:t>  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>
                <a:latin typeface="Arial" pitchFamily="34" charset="0"/>
                <a:sym typeface="Wingdings"/>
              </a:rPr>
              <a:t>Auf Märkten herrscht nicht immer </a:t>
            </a:r>
            <a:r>
              <a:rPr lang="de-DE" sz="2000" b="1" dirty="0">
                <a:solidFill>
                  <a:srgbClr val="AEA700"/>
                </a:solidFill>
                <a:latin typeface="Arial" pitchFamily="34" charset="0"/>
                <a:sym typeface="Wingdings"/>
              </a:rPr>
              <a:t>vollständiger Wettbewerb</a:t>
            </a:r>
            <a:r>
              <a:rPr lang="de-DE" sz="2000" dirty="0">
                <a:latin typeface="Arial" pitchFamily="34" charset="0"/>
                <a:sym typeface="Wingdings"/>
              </a:rPr>
              <a:t>.</a:t>
            </a:r>
            <a:br>
              <a:rPr lang="de-DE" sz="2000" dirty="0">
                <a:latin typeface="Arial" pitchFamily="34" charset="0"/>
                <a:sym typeface="Wingdings"/>
              </a:rPr>
            </a:br>
            <a:r>
              <a:rPr lang="de-DE" sz="2000" dirty="0">
                <a:latin typeface="Arial" pitchFamily="34" charset="0"/>
                <a:sym typeface="Wingdings"/>
              </a:rPr>
              <a:t>   </a:t>
            </a:r>
            <a:endParaRPr lang="de-DE" sz="2000" dirty="0">
              <a:latin typeface="Arial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>
                <a:latin typeface="Arial" pitchFamily="34" charset="0"/>
              </a:rPr>
              <a:t>Entscheidungsrelevante </a:t>
            </a:r>
            <a:r>
              <a:rPr lang="de-DE" sz="2000" b="1" dirty="0">
                <a:solidFill>
                  <a:srgbClr val="AEA700"/>
                </a:solidFill>
                <a:latin typeface="Arial" pitchFamily="34" charset="0"/>
              </a:rPr>
              <a:t>Informationen</a:t>
            </a:r>
            <a:r>
              <a:rPr lang="de-DE" sz="2000" dirty="0">
                <a:latin typeface="Arial" pitchFamily="34" charset="0"/>
              </a:rPr>
              <a:t> stehen nicht allen Marktteilnehmern in gleichem Maße zur Verfügung </a:t>
            </a:r>
            <a:br>
              <a:rPr lang="de-DE" sz="2000" dirty="0">
                <a:latin typeface="Arial" pitchFamily="34" charset="0"/>
              </a:rPr>
            </a:br>
            <a:r>
              <a:rPr lang="de-DE" sz="2000" dirty="0">
                <a:latin typeface="Arial" pitchFamily="34" charset="0"/>
                <a:sym typeface="Wingdings"/>
              </a:rPr>
              <a:t>(= asymmetrische Information)</a:t>
            </a:r>
            <a:br>
              <a:rPr lang="de-DE" sz="2000" dirty="0">
                <a:latin typeface="Arial" pitchFamily="34" charset="0"/>
              </a:rPr>
            </a:br>
            <a:r>
              <a:rPr lang="de-DE" sz="2000" dirty="0">
                <a:latin typeface="Arial" pitchFamily="34" charset="0"/>
              </a:rPr>
              <a:t>   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000" dirty="0">
                <a:latin typeface="Arial" pitchFamily="34" charset="0"/>
              </a:rPr>
              <a:t>Entscheider sind nicht immer </a:t>
            </a:r>
            <a:r>
              <a:rPr lang="de-DE" sz="2000" b="1" dirty="0">
                <a:solidFill>
                  <a:srgbClr val="AEA700"/>
                </a:solidFill>
                <a:latin typeface="Arial" pitchFamily="34" charset="0"/>
              </a:rPr>
              <a:t>völlig rational</a:t>
            </a:r>
            <a:r>
              <a:rPr lang="de-DE" sz="2000" dirty="0">
                <a:latin typeface="Arial" pitchFamily="34" charset="0"/>
              </a:rPr>
              <a:t>. </a:t>
            </a:r>
            <a:br>
              <a:rPr lang="de-DE" sz="2000" dirty="0">
                <a:latin typeface="Arial" pitchFamily="34" charset="0"/>
              </a:rPr>
            </a:br>
            <a:r>
              <a:rPr lang="de-DE" sz="2000" dirty="0">
                <a:latin typeface="Arial" pitchFamily="34" charset="0"/>
              </a:rPr>
              <a:t>Gibt es den „Homo Oeconomicus“?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8743950" y="6548438"/>
            <a:ext cx="360363" cy="215900"/>
          </a:xfrm>
        </p:spPr>
        <p:txBody>
          <a:bodyPr/>
          <a:lstStyle/>
          <a:p>
            <a:pPr>
              <a:defRPr/>
            </a:pPr>
            <a:fld id="{05D2D1ED-70B7-46E1-BCF5-656A61B3031C}" type="slidenum">
              <a:rPr lang="de-CH" smtClean="0"/>
              <a:pPr>
                <a:defRPr/>
              </a:pPr>
              <a:t>3</a:t>
            </a:fld>
            <a:endParaRPr lang="de-CH" sz="1400">
              <a:latin typeface="Times" pitchFamily="18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843808" y="580618"/>
            <a:ext cx="6336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de-CH" sz="2000" b="1" dirty="0">
                <a:solidFill>
                  <a:srgbClr val="AEA700"/>
                </a:solidFill>
                <a:latin typeface="Arial" pitchFamily="34" charset="0"/>
              </a:rPr>
              <a:t>Institut für Volkswirtschaftslehre und Ökonometrie</a:t>
            </a:r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0" y="1052736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EA7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advTm="4383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4"/>
          <p:cNvSpPr>
            <a:spLocks noChangeArrowheads="1"/>
          </p:cNvSpPr>
          <p:nvPr/>
        </p:nvSpPr>
        <p:spPr bwMode="auto">
          <a:xfrm>
            <a:off x="323528" y="1484784"/>
            <a:ext cx="8712968" cy="503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0" rIns="90000" bIns="0"/>
          <a:lstStyle/>
          <a:p>
            <a:r>
              <a:rPr lang="de-DE" sz="2000" b="1" dirty="0">
                <a:solidFill>
                  <a:srgbClr val="AEA700"/>
                </a:solidFill>
                <a:latin typeface="Arial" pitchFamily="34" charset="0"/>
              </a:rPr>
              <a:t>Zentrale Fragestellungen:</a:t>
            </a:r>
          </a:p>
          <a:p>
            <a:endParaRPr lang="de-DE" sz="2000" b="1" dirty="0">
              <a:solidFill>
                <a:srgbClr val="AEA700"/>
              </a:solidFill>
              <a:latin typeface="Arial" pitchFamily="34" charset="0"/>
            </a:endParaRP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dirty="0">
                <a:latin typeface="Arial" pitchFamily="34" charset="0"/>
              </a:rPr>
              <a:t>Können </a:t>
            </a:r>
            <a:r>
              <a:rPr lang="de-DE" sz="2000" b="1" dirty="0">
                <a:solidFill>
                  <a:srgbClr val="AEA700"/>
                </a:solidFill>
                <a:latin typeface="Arial" pitchFamily="34" charset="0"/>
              </a:rPr>
              <a:t>Staatseingriffe</a:t>
            </a:r>
            <a:r>
              <a:rPr lang="de-DE" sz="2000" dirty="0">
                <a:latin typeface="Arial" pitchFamily="34" charset="0"/>
              </a:rPr>
              <a:t> Marktversagen beseitigen?</a:t>
            </a:r>
          </a:p>
          <a:p>
            <a:pPr marL="800100" lvl="1" indent="-342900">
              <a:buFont typeface="Arial" panose="020B0604020202090204" pitchFamily="34"/>
              <a:buChar char="•"/>
            </a:pPr>
            <a:endParaRPr lang="de-DE" sz="2000" dirty="0">
              <a:latin typeface="Arial" pitchFamily="34" charset="0"/>
            </a:endParaRP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dirty="0">
                <a:latin typeface="Arial" pitchFamily="34" charset="0"/>
              </a:rPr>
              <a:t>Und wie sollten diese ausgestaltet sein?</a:t>
            </a:r>
          </a:p>
          <a:p>
            <a:pPr marL="800100" lvl="1" indent="-342900">
              <a:buFont typeface="Arial" panose="020B0604020202090204" pitchFamily="34"/>
              <a:buChar char="•"/>
            </a:pPr>
            <a:endParaRPr lang="de-DE" sz="2000" dirty="0">
              <a:latin typeface="Arial" pitchFamily="34" charset="0"/>
            </a:endParaRP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dirty="0">
                <a:latin typeface="Arial" pitchFamily="34" charset="0"/>
              </a:rPr>
              <a:t>Handeln Individuen </a:t>
            </a:r>
            <a:r>
              <a:rPr lang="de-DE" sz="2000" b="1" dirty="0">
                <a:solidFill>
                  <a:srgbClr val="AEA700"/>
                </a:solidFill>
                <a:latin typeface="Arial" pitchFamily="34" charset="0"/>
              </a:rPr>
              <a:t>strategisch</a:t>
            </a:r>
            <a:r>
              <a:rPr lang="de-DE" sz="2000" dirty="0">
                <a:latin typeface="Arial" pitchFamily="34" charset="0"/>
              </a:rPr>
              <a:t>? </a:t>
            </a:r>
          </a:p>
          <a:p>
            <a:pPr marL="800100" lvl="1" indent="-342900">
              <a:buFont typeface="Arial" panose="020B0604020202090204" pitchFamily="34"/>
              <a:buChar char="•"/>
            </a:pPr>
            <a:endParaRPr lang="de-DE" sz="2000" dirty="0">
              <a:latin typeface="Arial" pitchFamily="34" charset="0"/>
            </a:endParaRP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dirty="0">
                <a:latin typeface="Arial" pitchFamily="34" charset="0"/>
              </a:rPr>
              <a:t>Und was bedeutet das für Allokationen?</a:t>
            </a:r>
          </a:p>
          <a:p>
            <a:pPr marL="800100" lvl="1" indent="-342900">
              <a:buFont typeface="Arial" panose="020B0604020202090204" pitchFamily="34"/>
              <a:buChar char="•"/>
            </a:pPr>
            <a:endParaRPr lang="de-DE" sz="2000" dirty="0">
              <a:latin typeface="Arial" pitchFamily="34" charset="0"/>
            </a:endParaRP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dirty="0">
                <a:latin typeface="Arial" pitchFamily="34" charset="0"/>
              </a:rPr>
              <a:t>Wie können wir </a:t>
            </a:r>
            <a:r>
              <a:rPr lang="de-DE" sz="2000" b="1" dirty="0">
                <a:solidFill>
                  <a:srgbClr val="AEA700"/>
                </a:solidFill>
                <a:latin typeface="Arial" pitchFamily="34" charset="0"/>
              </a:rPr>
              <a:t>Mechanismen gestalten</a:t>
            </a:r>
            <a:r>
              <a:rPr lang="de-DE" sz="2000" dirty="0">
                <a:latin typeface="Arial" pitchFamily="34" charset="0"/>
              </a:rPr>
              <a:t> (</a:t>
            </a:r>
            <a:r>
              <a:rPr lang="de-DE" sz="2000" dirty="0" err="1">
                <a:latin typeface="Arial" pitchFamily="34" charset="0"/>
              </a:rPr>
              <a:t>mechanism</a:t>
            </a:r>
            <a:r>
              <a:rPr lang="de-DE" sz="2000" dirty="0">
                <a:latin typeface="Arial" pitchFamily="34" charset="0"/>
              </a:rPr>
              <a:t> design), </a:t>
            </a:r>
            <a:br>
              <a:rPr lang="de-DE" sz="2000" dirty="0">
                <a:latin typeface="Arial" pitchFamily="34" charset="0"/>
              </a:rPr>
            </a:br>
            <a:r>
              <a:rPr lang="de-DE" sz="2000" dirty="0">
                <a:latin typeface="Arial" pitchFamily="34" charset="0"/>
              </a:rPr>
              <a:t>die Fehlallokationen verhindern?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8743950" y="6548438"/>
            <a:ext cx="360363" cy="215900"/>
          </a:xfrm>
        </p:spPr>
        <p:txBody>
          <a:bodyPr/>
          <a:lstStyle/>
          <a:p>
            <a:pPr>
              <a:defRPr/>
            </a:pPr>
            <a:fld id="{05D2D1ED-70B7-46E1-BCF5-656A61B3031C}" type="slidenum">
              <a:rPr lang="de-CH" smtClean="0"/>
              <a:pPr>
                <a:defRPr/>
              </a:pPr>
              <a:t>4</a:t>
            </a:fld>
            <a:endParaRPr lang="de-CH" sz="1400">
              <a:latin typeface="Times" pitchFamily="18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843808" y="580618"/>
            <a:ext cx="6336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de-CH" sz="2000" b="1" dirty="0">
                <a:solidFill>
                  <a:srgbClr val="AEA700"/>
                </a:solidFill>
                <a:latin typeface="Arial" pitchFamily="34" charset="0"/>
              </a:rPr>
              <a:t>Institut für Volkswirtschaftslehre und Ökonometrie</a:t>
            </a:r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0" y="1052736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EA7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advTm="4383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4"/>
          <p:cNvSpPr>
            <a:spLocks noChangeArrowheads="1"/>
          </p:cNvSpPr>
          <p:nvPr/>
        </p:nvSpPr>
        <p:spPr bwMode="auto">
          <a:xfrm>
            <a:off x="323528" y="1484784"/>
            <a:ext cx="8712968" cy="503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0" rIns="90000" bIns="0"/>
          <a:lstStyle/>
          <a:p>
            <a:r>
              <a:rPr lang="de-DE" sz="2000" b="1" dirty="0">
                <a:solidFill>
                  <a:srgbClr val="AEA700"/>
                </a:solidFill>
                <a:latin typeface="Arial" pitchFamily="34" charset="0"/>
              </a:rPr>
              <a:t>Lehrangebot von Prof. Kindermann:</a:t>
            </a:r>
            <a:endParaRPr lang="de-DE" sz="2000" b="1" dirty="0">
              <a:latin typeface="Arial" pitchFamily="34" charset="0"/>
            </a:endParaRPr>
          </a:p>
          <a:p>
            <a:pPr marL="800100" lvl="1" indent="-342900">
              <a:buFont typeface="Arial" panose="020B0604020202090204" pitchFamily="34"/>
              <a:buChar char="•"/>
            </a:pPr>
            <a:endParaRPr lang="de-DE" sz="2000" dirty="0">
              <a:latin typeface="Arial" pitchFamily="34" charset="0"/>
            </a:endParaRP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dirty="0">
                <a:latin typeface="Arial" pitchFamily="34" charset="0"/>
              </a:rPr>
              <a:t>Staatseingriffe zur Internalisierung von Externalitäten </a:t>
            </a:r>
            <a:br>
              <a:rPr lang="de-DE" sz="2000" dirty="0">
                <a:latin typeface="Arial" pitchFamily="34" charset="0"/>
              </a:rPr>
            </a:br>
            <a:r>
              <a:rPr lang="de-DE" sz="2000" dirty="0">
                <a:latin typeface="Arial" pitchFamily="34" charset="0"/>
              </a:rPr>
              <a:t>(bspw. Umweltproblemen) und zur Bereitstellung öffentlicher Güter</a:t>
            </a:r>
          </a:p>
          <a:p>
            <a:pPr marL="800100" lvl="1" indent="-342900">
              <a:buFont typeface="Arial" panose="020B0604020202090204" pitchFamily="34"/>
              <a:buChar char="•"/>
            </a:pPr>
            <a:endParaRPr lang="de-DE" sz="2000" dirty="0">
              <a:latin typeface="Arial" pitchFamily="34" charset="0"/>
            </a:endParaRP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dirty="0">
                <a:latin typeface="Arial" pitchFamily="34" charset="0"/>
              </a:rPr>
              <a:t>Umgang mit </a:t>
            </a:r>
            <a:r>
              <a:rPr lang="de-DE" sz="2000" dirty="0" err="1">
                <a:latin typeface="Arial" pitchFamily="34" charset="0"/>
              </a:rPr>
              <a:t>adverser</a:t>
            </a:r>
            <a:r>
              <a:rPr lang="de-DE" sz="2000" dirty="0">
                <a:latin typeface="Arial" pitchFamily="34" charset="0"/>
              </a:rPr>
              <a:t> Selektion (insb. auf Versicherungsmärkten)</a:t>
            </a:r>
          </a:p>
          <a:p>
            <a:endParaRPr lang="de-DE" sz="2000" dirty="0">
              <a:latin typeface="Arial" pitchFamily="34" charset="0"/>
            </a:endParaRPr>
          </a:p>
          <a:p>
            <a:r>
              <a:rPr lang="de-DE" sz="2000" b="1" dirty="0">
                <a:solidFill>
                  <a:srgbClr val="AEA700"/>
                </a:solidFill>
                <a:latin typeface="Arial" pitchFamily="34" charset="0"/>
              </a:rPr>
              <a:t>Lehrangebot von Prof. </a:t>
            </a:r>
            <a:r>
              <a:rPr lang="de-DE" sz="2000" b="1" dirty="0" err="1">
                <a:solidFill>
                  <a:srgbClr val="AEA700"/>
                </a:solidFill>
                <a:latin typeface="Arial" pitchFamily="34" charset="0"/>
              </a:rPr>
              <a:t>Roider</a:t>
            </a:r>
            <a:r>
              <a:rPr lang="de-DE" sz="2000" b="1" dirty="0">
                <a:solidFill>
                  <a:srgbClr val="AEA700"/>
                </a:solidFill>
                <a:latin typeface="Arial" pitchFamily="34" charset="0"/>
              </a:rPr>
              <a:t>:</a:t>
            </a:r>
          </a:p>
          <a:p>
            <a:r>
              <a:rPr lang="de-DE" sz="2000" dirty="0">
                <a:latin typeface="Arial" pitchFamily="34" charset="0"/>
              </a:rPr>
              <a:t> </a:t>
            </a: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dirty="0">
                <a:latin typeface="Arial" pitchFamily="34" charset="0"/>
              </a:rPr>
              <a:t>Strategisches Verhalten </a:t>
            </a:r>
          </a:p>
          <a:p>
            <a:pPr marL="800100" lvl="1" indent="-342900">
              <a:buFont typeface="Arial" panose="020B0604020202090204" pitchFamily="34"/>
              <a:buChar char="•"/>
            </a:pPr>
            <a:endParaRPr lang="de-DE" sz="2000" dirty="0">
              <a:latin typeface="Arial" pitchFamily="34" charset="0"/>
            </a:endParaRP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dirty="0">
                <a:latin typeface="Arial" pitchFamily="34" charset="0"/>
              </a:rPr>
              <a:t>Verhaltensökonomische Überlegungen (</a:t>
            </a:r>
            <a:r>
              <a:rPr lang="de-DE" sz="2000" dirty="0" err="1">
                <a:latin typeface="Arial" pitchFamily="34" charset="0"/>
              </a:rPr>
              <a:t>behavioral</a:t>
            </a:r>
            <a:r>
              <a:rPr lang="de-DE" sz="2000" dirty="0">
                <a:latin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</a:rPr>
              <a:t>economics</a:t>
            </a:r>
            <a:r>
              <a:rPr lang="de-DE" sz="2000" dirty="0">
                <a:latin typeface="Arial" pitchFamily="34" charset="0"/>
              </a:rPr>
              <a:t>) hinsichtlich der Bedeutung von Fairness, Vertrauen und eingeschränkter Rationalität</a:t>
            </a:r>
          </a:p>
          <a:p>
            <a:pPr marL="800100" lvl="1" indent="-342900">
              <a:buFont typeface="Arial" panose="020B0604020202090204" pitchFamily="34"/>
              <a:buChar char="•"/>
            </a:pPr>
            <a:endParaRPr lang="de-DE" sz="2000" dirty="0">
              <a:latin typeface="Arial" pitchFamily="34" charset="0"/>
            </a:endParaRP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dirty="0">
                <a:latin typeface="Arial" pitchFamily="34" charset="0"/>
              </a:rPr>
              <a:t>Gestaltung von Anreizmechanismen zur Verhaltenssteuerung</a:t>
            </a:r>
          </a:p>
          <a:p>
            <a:pPr marL="800100" lvl="1" indent="-342900">
              <a:buFont typeface="Arial" panose="020B0604020202090204" pitchFamily="34"/>
              <a:buChar char="•"/>
            </a:pPr>
            <a:endParaRPr lang="de-DE" sz="2000" dirty="0">
              <a:latin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8743950" y="6548438"/>
            <a:ext cx="360363" cy="215900"/>
          </a:xfrm>
        </p:spPr>
        <p:txBody>
          <a:bodyPr/>
          <a:lstStyle/>
          <a:p>
            <a:pPr>
              <a:defRPr/>
            </a:pPr>
            <a:fld id="{05D2D1ED-70B7-46E1-BCF5-656A61B3031C}" type="slidenum">
              <a:rPr lang="de-CH" smtClean="0"/>
              <a:pPr>
                <a:defRPr/>
              </a:pPr>
              <a:t>5</a:t>
            </a:fld>
            <a:endParaRPr lang="de-CH" sz="1400">
              <a:latin typeface="Times" pitchFamily="18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843808" y="580618"/>
            <a:ext cx="6336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de-CH" sz="2000" b="1" dirty="0">
                <a:solidFill>
                  <a:srgbClr val="AEA700"/>
                </a:solidFill>
                <a:latin typeface="Arial" pitchFamily="34" charset="0"/>
              </a:rPr>
              <a:t>Institut für Volkswirtschaftslehre und Ökonometrie</a:t>
            </a:r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0" y="1052736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EA7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advTm="4383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4"/>
          <p:cNvSpPr>
            <a:spLocks noChangeArrowheads="1"/>
          </p:cNvSpPr>
          <p:nvPr/>
        </p:nvSpPr>
        <p:spPr bwMode="auto">
          <a:xfrm>
            <a:off x="323528" y="1484784"/>
            <a:ext cx="8712968" cy="503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0" rIns="90000" bIns="0"/>
          <a:lstStyle/>
          <a:p>
            <a:r>
              <a:rPr lang="de-DE" sz="2800" b="1" dirty="0">
                <a:latin typeface="Arial" pitchFamily="34" charset="0"/>
              </a:rPr>
              <a:t>2. Kurse</a:t>
            </a:r>
            <a:endParaRPr lang="de-DE" sz="2800" dirty="0">
              <a:latin typeface="Arial" pitchFamily="34" charset="0"/>
            </a:endParaRPr>
          </a:p>
          <a:p>
            <a:r>
              <a:rPr lang="de-DE" sz="2000" dirty="0">
                <a:latin typeface="Arial" pitchFamily="34" charset="0"/>
              </a:rPr>
              <a:t> </a:t>
            </a:r>
          </a:p>
          <a:p>
            <a:r>
              <a:rPr lang="de-DE" sz="2000" dirty="0">
                <a:latin typeface="Arial" pitchFamily="34" charset="0"/>
              </a:rPr>
              <a:t>Zwei Pflichtkurse:</a:t>
            </a:r>
          </a:p>
          <a:p>
            <a:endParaRPr lang="de-DE" sz="2000" dirty="0">
              <a:latin typeface="Arial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de-DE" sz="2000" dirty="0">
                <a:latin typeface="Arial" pitchFamily="34" charset="0"/>
              </a:rPr>
              <a:t>Finanzwissenschaft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sz="2000" dirty="0">
                <a:latin typeface="Arial" pitchFamily="34" charset="0"/>
              </a:rPr>
              <a:t>Mikroökonomie III (= Spieltheorie)</a:t>
            </a:r>
          </a:p>
          <a:p>
            <a:r>
              <a:rPr lang="de-DE" sz="2000" dirty="0">
                <a:latin typeface="Arial" pitchFamily="34" charset="0"/>
              </a:rPr>
              <a:t> </a:t>
            </a:r>
          </a:p>
          <a:p>
            <a:r>
              <a:rPr lang="de-DE" sz="2000" dirty="0">
                <a:latin typeface="Arial" pitchFamily="34" charset="0"/>
              </a:rPr>
              <a:t>Wahlpflichtkurse (zwei von 14 Kursen): Siehe Modulkatalog</a:t>
            </a:r>
          </a:p>
          <a:p>
            <a:r>
              <a:rPr lang="de-DE" sz="2000" dirty="0">
                <a:latin typeface="Arial" pitchFamily="34" charset="0"/>
              </a:rPr>
              <a:t> </a:t>
            </a:r>
          </a:p>
          <a:p>
            <a:r>
              <a:rPr lang="de-DE" sz="2000" dirty="0">
                <a:latin typeface="Arial" pitchFamily="34" charset="0"/>
              </a:rPr>
              <a:t>Alle Kurse </a:t>
            </a: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dirty="0">
                <a:latin typeface="Arial" pitchFamily="34" charset="0"/>
              </a:rPr>
              <a:t>bestehen aus 2 SWS Vorlesung &amp; 2 SWS Übung,</a:t>
            </a: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dirty="0">
                <a:latin typeface="Arial" pitchFamily="34" charset="0"/>
              </a:rPr>
              <a:t>erbringen 6 ECTS und </a:t>
            </a: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dirty="0">
                <a:latin typeface="Arial" pitchFamily="34" charset="0"/>
              </a:rPr>
              <a:t>bauen auf den Mikro-Kursen der 1. Bachelor-Phase auf.</a:t>
            </a:r>
          </a:p>
          <a:p>
            <a:pPr lvl="1"/>
            <a:endParaRPr lang="de-DE" sz="2000" dirty="0">
              <a:latin typeface="Arial" pitchFamily="34" charset="0"/>
            </a:endParaRPr>
          </a:p>
          <a:p>
            <a:r>
              <a:rPr lang="de-DE" sz="2000" dirty="0">
                <a:latin typeface="Arial" pitchFamily="34" charset="0"/>
              </a:rPr>
              <a:t> Zusätzliche Seminare ergänzen das Studienangebot.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8743950" y="6548438"/>
            <a:ext cx="360363" cy="215900"/>
          </a:xfrm>
        </p:spPr>
        <p:txBody>
          <a:bodyPr/>
          <a:lstStyle/>
          <a:p>
            <a:pPr>
              <a:defRPr/>
            </a:pPr>
            <a:fld id="{05D2D1ED-70B7-46E1-BCF5-656A61B3031C}" type="slidenum">
              <a:rPr lang="de-CH" smtClean="0"/>
              <a:pPr>
                <a:defRPr/>
              </a:pPr>
              <a:t>6</a:t>
            </a:fld>
            <a:endParaRPr lang="de-CH" sz="1400">
              <a:latin typeface="Times" pitchFamily="18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843808" y="580618"/>
            <a:ext cx="6336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de-CH" sz="2000" b="1" dirty="0">
                <a:solidFill>
                  <a:srgbClr val="AEA700"/>
                </a:solidFill>
                <a:latin typeface="Arial" pitchFamily="34" charset="0"/>
              </a:rPr>
              <a:t>Institut für Volkswirtschaftslehre und Ökonometrie</a:t>
            </a:r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0" y="1052736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EA7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advTm="4383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4"/>
          <p:cNvSpPr>
            <a:spLocks noChangeArrowheads="1"/>
          </p:cNvSpPr>
          <p:nvPr/>
        </p:nvSpPr>
        <p:spPr bwMode="auto">
          <a:xfrm>
            <a:off x="323528" y="1484784"/>
            <a:ext cx="8712968" cy="503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0" rIns="90000" bIns="0"/>
          <a:lstStyle/>
          <a:p>
            <a:r>
              <a:rPr lang="de-DE" sz="2000" b="1" dirty="0">
                <a:latin typeface="Arial" pitchFamily="34" charset="0"/>
              </a:rPr>
              <a:t>Pflichtkurs „Finanzwissenschaft“</a:t>
            </a:r>
          </a:p>
          <a:p>
            <a:endParaRPr lang="de-DE" sz="2000" dirty="0">
              <a:latin typeface="Arial" pitchFamily="34" charset="0"/>
            </a:endParaRPr>
          </a:p>
          <a:p>
            <a:r>
              <a:rPr lang="de-DE" sz="2000" dirty="0">
                <a:latin typeface="Arial" pitchFamily="34" charset="0"/>
              </a:rPr>
              <a:t>Marktversagen hat viele Facetten:</a:t>
            </a:r>
          </a:p>
          <a:p>
            <a:endParaRPr lang="de-DE" sz="2000" dirty="0">
              <a:latin typeface="Arial" pitchFamily="34" charset="0"/>
            </a:endParaRP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dirty="0">
                <a:latin typeface="Arial" pitchFamily="34" charset="0"/>
              </a:rPr>
              <a:t>Produktionsprozesse können die </a:t>
            </a:r>
            <a:r>
              <a:rPr lang="de-DE" sz="2000" b="1" dirty="0">
                <a:solidFill>
                  <a:srgbClr val="AEA700"/>
                </a:solidFill>
                <a:latin typeface="Arial" pitchFamily="34" charset="0"/>
              </a:rPr>
              <a:t>Umwelt</a:t>
            </a:r>
            <a:r>
              <a:rPr lang="de-DE" sz="2000" dirty="0">
                <a:latin typeface="Arial" pitchFamily="34" charset="0"/>
              </a:rPr>
              <a:t> verschmutzen.</a:t>
            </a: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dirty="0">
                <a:latin typeface="Arial" pitchFamily="34" charset="0"/>
              </a:rPr>
              <a:t>Wichtige </a:t>
            </a:r>
            <a:r>
              <a:rPr lang="de-DE" sz="2000" b="1" dirty="0">
                <a:solidFill>
                  <a:srgbClr val="AEA700"/>
                </a:solidFill>
                <a:latin typeface="Arial" pitchFamily="34" charset="0"/>
              </a:rPr>
              <a:t>öffentliche Güter </a:t>
            </a:r>
            <a:r>
              <a:rPr lang="de-DE" sz="2000" dirty="0">
                <a:latin typeface="Arial" pitchFamily="34" charset="0"/>
              </a:rPr>
              <a:t>(von Straßen bis zur Verteidigung des Landes) können oft nicht von Privatpersonen bereitgestellt werden.</a:t>
            </a: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b="1" dirty="0">
                <a:solidFill>
                  <a:srgbClr val="AEA700"/>
                </a:solidFill>
                <a:latin typeface="Arial" pitchFamily="34" charset="0"/>
              </a:rPr>
              <a:t>Versicherer</a:t>
            </a:r>
            <a:r>
              <a:rPr lang="de-DE" sz="2000" dirty="0">
                <a:latin typeface="Arial" pitchFamily="34" charset="0"/>
              </a:rPr>
              <a:t> suchen sich gezielt Versicherte mit geringen Schadensrisiken.</a:t>
            </a:r>
          </a:p>
          <a:p>
            <a:endParaRPr lang="de-DE" sz="2000" dirty="0">
              <a:latin typeface="Arial" pitchFamily="34" charset="0"/>
            </a:endParaRPr>
          </a:p>
          <a:p>
            <a:r>
              <a:rPr lang="de-DE" sz="2000" dirty="0">
                <a:latin typeface="Arial" pitchFamily="34" charset="0"/>
              </a:rPr>
              <a:t>Unter welchen Umständen geben solche Beobachtungen Anlass zum Eingriff des Staates in das Marktgeschehen?</a:t>
            </a:r>
          </a:p>
          <a:p>
            <a:endParaRPr lang="de-DE" sz="2000" dirty="0">
              <a:latin typeface="Arial" pitchFamily="34" charset="0"/>
            </a:endParaRPr>
          </a:p>
          <a:p>
            <a:r>
              <a:rPr lang="de-DE" sz="2000" dirty="0">
                <a:latin typeface="Arial" pitchFamily="34" charset="0"/>
              </a:rPr>
              <a:t>Und brauchen wir für einen Staatseingriff immer gleich Steuern und Regulierungen?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8743950" y="6548438"/>
            <a:ext cx="360363" cy="215900"/>
          </a:xfrm>
        </p:spPr>
        <p:txBody>
          <a:bodyPr/>
          <a:lstStyle/>
          <a:p>
            <a:pPr>
              <a:defRPr/>
            </a:pPr>
            <a:fld id="{05D2D1ED-70B7-46E1-BCF5-656A61B3031C}" type="slidenum">
              <a:rPr lang="de-CH" smtClean="0"/>
              <a:pPr>
                <a:defRPr/>
              </a:pPr>
              <a:t>7</a:t>
            </a:fld>
            <a:endParaRPr lang="de-CH" sz="1400">
              <a:latin typeface="Times" pitchFamily="18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843808" y="580618"/>
            <a:ext cx="6336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de-CH" sz="2000" b="1" dirty="0">
                <a:solidFill>
                  <a:srgbClr val="AEA700"/>
                </a:solidFill>
                <a:latin typeface="Arial" pitchFamily="34" charset="0"/>
              </a:rPr>
              <a:t>Institut für Volkswirtschaftslehre und Ökonometrie</a:t>
            </a:r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0" y="1052736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EA7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advTm="4383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4"/>
          <p:cNvSpPr>
            <a:spLocks noChangeArrowheads="1"/>
          </p:cNvSpPr>
          <p:nvPr/>
        </p:nvSpPr>
        <p:spPr bwMode="auto">
          <a:xfrm>
            <a:off x="323528" y="1484784"/>
            <a:ext cx="8712968" cy="503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0" rIns="90000" bIns="0"/>
          <a:lstStyle/>
          <a:p>
            <a:r>
              <a:rPr lang="de-DE" sz="2000" b="1" dirty="0">
                <a:latin typeface="Arial" pitchFamily="34" charset="0"/>
              </a:rPr>
              <a:t>Pflichtkurs „Mikroökonomik III“ (= Spieltheorie)</a:t>
            </a:r>
          </a:p>
          <a:p>
            <a:endParaRPr lang="de-DE" sz="2000" dirty="0">
              <a:latin typeface="Arial" pitchFamily="34" charset="0"/>
            </a:endParaRPr>
          </a:p>
          <a:p>
            <a:r>
              <a:rPr lang="de-DE" sz="2000" dirty="0">
                <a:latin typeface="Arial" pitchFamily="34" charset="0"/>
              </a:rPr>
              <a:t>Optimale Entscheidungen sind in der Regel </a:t>
            </a:r>
            <a:r>
              <a:rPr lang="de-DE" sz="2000" b="1" dirty="0">
                <a:solidFill>
                  <a:srgbClr val="AEA700"/>
                </a:solidFill>
                <a:latin typeface="Arial" pitchFamily="34" charset="0"/>
              </a:rPr>
              <a:t>strategisch</a:t>
            </a:r>
            <a:r>
              <a:rPr lang="de-DE" sz="2000" dirty="0">
                <a:latin typeface="Arial" pitchFamily="34" charset="0"/>
              </a:rPr>
              <a:t>, d. h. sie hängen davon ab, wie die anderen Akteure sich verhalten.</a:t>
            </a:r>
          </a:p>
          <a:p>
            <a:endParaRPr lang="de-DE" sz="2000" dirty="0">
              <a:latin typeface="Arial" pitchFamily="34" charset="0"/>
            </a:endParaRPr>
          </a:p>
          <a:p>
            <a:r>
              <a:rPr lang="de-DE" sz="2000" dirty="0">
                <a:latin typeface="Arial" pitchFamily="34" charset="0"/>
              </a:rPr>
              <a:t>Dies gilt für </a:t>
            </a: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dirty="0">
                <a:latin typeface="Arial" pitchFamily="34" charset="0"/>
              </a:rPr>
              <a:t>Unternehmen im Wettbewerb</a:t>
            </a: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dirty="0">
                <a:latin typeface="Arial" pitchFamily="34" charset="0"/>
              </a:rPr>
              <a:t>Bieter in Auktionen</a:t>
            </a: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dirty="0">
                <a:latin typeface="Arial" pitchFamily="34" charset="0"/>
              </a:rPr>
              <a:t>Verhandlungspartner</a:t>
            </a: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dirty="0">
                <a:latin typeface="Arial" pitchFamily="34" charset="0"/>
              </a:rPr>
              <a:t>Kollegen, die sich um eine Beförderung bemühen</a:t>
            </a:r>
          </a:p>
          <a:p>
            <a:pPr marL="800100" lvl="1" indent="-342900">
              <a:buFont typeface="Arial" panose="020B0604020202090204" pitchFamily="34"/>
              <a:buChar char="•"/>
            </a:pPr>
            <a:r>
              <a:rPr lang="de-DE" sz="2000" dirty="0">
                <a:latin typeface="Arial" pitchFamily="34" charset="0"/>
              </a:rPr>
              <a:t>Politiker, die um ihre Wiederwahl kämpfen, ...</a:t>
            </a:r>
          </a:p>
          <a:p>
            <a:endParaRPr lang="de-DE" sz="2000" dirty="0">
              <a:latin typeface="Arial" pitchFamily="34" charset="0"/>
            </a:endParaRPr>
          </a:p>
          <a:p>
            <a:r>
              <a:rPr lang="de-DE" sz="2000" dirty="0">
                <a:latin typeface="Arial" pitchFamily="34" charset="0"/>
              </a:rPr>
              <a:t>Welche Vorhersagen / Handlungsempfehlungen können wir als Ökonomen in derartigen interdependenten Entscheidungssituationen machen?</a:t>
            </a:r>
          </a:p>
          <a:p>
            <a:endParaRPr lang="de-DE" sz="2000" dirty="0">
              <a:latin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8743950" y="6548438"/>
            <a:ext cx="360363" cy="215900"/>
          </a:xfrm>
        </p:spPr>
        <p:txBody>
          <a:bodyPr/>
          <a:lstStyle/>
          <a:p>
            <a:pPr>
              <a:defRPr/>
            </a:pPr>
            <a:fld id="{05D2D1ED-70B7-46E1-BCF5-656A61B3031C}" type="slidenum">
              <a:rPr lang="de-CH" smtClean="0"/>
              <a:pPr>
                <a:defRPr/>
              </a:pPr>
              <a:t>8</a:t>
            </a:fld>
            <a:endParaRPr lang="de-CH" sz="1400">
              <a:latin typeface="Times" pitchFamily="18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843808" y="580618"/>
            <a:ext cx="6336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de-CH" sz="2000" b="1" dirty="0">
                <a:solidFill>
                  <a:srgbClr val="AEA700"/>
                </a:solidFill>
                <a:latin typeface="Arial" pitchFamily="34" charset="0"/>
              </a:rPr>
              <a:t>Institut für Volkswirtschaftslehre und Ökonometrie</a:t>
            </a:r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0" y="1052736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EA7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advTm="4383"/>
</p:sld>
</file>

<file path=ppt/theme/theme1.xml><?xml version="1.0" encoding="utf-8"?>
<a:theme xmlns:a="http://schemas.openxmlformats.org/drawingml/2006/main" name="Folien-Vorlage Querformat">
  <a:themeElements>
    <a:clrScheme name="">
      <a:dk1>
        <a:srgbClr val="000000"/>
      </a:dk1>
      <a:lt1>
        <a:srgbClr val="FFFFFF"/>
      </a:lt1>
      <a:dk2>
        <a:srgbClr val="000000"/>
      </a:dk2>
      <a:lt2>
        <a:srgbClr val="F6F6F6"/>
      </a:lt2>
      <a:accent1>
        <a:srgbClr val="E1EBF5"/>
      </a:accent1>
      <a:accent2>
        <a:srgbClr val="9CBDDE"/>
      </a:accent2>
      <a:accent3>
        <a:srgbClr val="FFFFFF"/>
      </a:accent3>
      <a:accent4>
        <a:srgbClr val="000000"/>
      </a:accent4>
      <a:accent5>
        <a:srgbClr val="EEF3F9"/>
      </a:accent5>
      <a:accent6>
        <a:srgbClr val="8DABC9"/>
      </a:accent6>
      <a:hlink>
        <a:srgbClr val="DF2046"/>
      </a:hlink>
      <a:folHlink>
        <a:srgbClr val="996670"/>
      </a:folHlink>
    </a:clrScheme>
    <a:fontScheme name="Folien-Vorlage Querformat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Folien-Vorlage Quer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Folien-Vorlage Querformat</Template>
  <TotalTime>0</TotalTime>
  <Words>281</Words>
  <Application>Microsoft Macintosh PowerPoint</Application>
  <PresentationFormat>Bildschirmpräsentation (4:3)</PresentationFormat>
  <Paragraphs>114</Paragraphs>
  <Slides>8</Slides>
  <Notes>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  <vt:variant>
        <vt:lpstr>Zielgruppenorientierte Präsentationen</vt:lpstr>
      </vt:variant>
      <vt:variant>
        <vt:i4>1</vt:i4>
      </vt:variant>
    </vt:vector>
  </HeadingPairs>
  <TitlesOfParts>
    <vt:vector size="14" baseType="lpstr">
      <vt:lpstr>Arial</vt:lpstr>
      <vt:lpstr>Helvetica</vt:lpstr>
      <vt:lpstr>Helvetica CE</vt:lpstr>
      <vt:lpstr>Times</vt:lpstr>
      <vt:lpstr>Folien-Vorlage Querformat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Zielgruppenpräsentation 1</vt:lpstr>
    </vt:vector>
  </TitlesOfParts>
  <Company>IOP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VERANSTALTUNG TITEL DER PRÄSENTATION</dc:title>
  <dc:creator>Andreas Roider</dc:creator>
  <cp:lastModifiedBy>Fabian Kindermann</cp:lastModifiedBy>
  <cp:revision>682</cp:revision>
  <cp:lastPrinted>2011-02-22T08:01:10Z</cp:lastPrinted>
  <dcterms:created xsi:type="dcterms:W3CDTF">2010-09-01T08:29:00Z</dcterms:created>
  <dcterms:modified xsi:type="dcterms:W3CDTF">2018-12-04T13:56:11Z</dcterms:modified>
</cp:coreProperties>
</file>