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6" r:id="rId2"/>
    <p:sldId id="292" r:id="rId3"/>
    <p:sldId id="305" r:id="rId4"/>
    <p:sldId id="262" r:id="rId5"/>
    <p:sldId id="261" r:id="rId6"/>
    <p:sldId id="316" r:id="rId7"/>
    <p:sldId id="272" r:id="rId8"/>
    <p:sldId id="293" r:id="rId9"/>
    <p:sldId id="306" r:id="rId10"/>
    <p:sldId id="318" r:id="rId11"/>
    <p:sldId id="319" r:id="rId12"/>
    <p:sldId id="320" r:id="rId13"/>
    <p:sldId id="266" r:id="rId14"/>
    <p:sldId id="321" r:id="rId15"/>
    <p:sldId id="295" r:id="rId16"/>
    <p:sldId id="307" r:id="rId17"/>
    <p:sldId id="297" r:id="rId18"/>
    <p:sldId id="308" r:id="rId19"/>
    <p:sldId id="312" r:id="rId20"/>
    <p:sldId id="298" r:id="rId21"/>
    <p:sldId id="309" r:id="rId22"/>
    <p:sldId id="303" r:id="rId23"/>
    <p:sldId id="299" r:id="rId24"/>
    <p:sldId id="310" r:id="rId25"/>
    <p:sldId id="304" r:id="rId26"/>
    <p:sldId id="301" r:id="rId27"/>
    <p:sldId id="324" r:id="rId28"/>
    <p:sldId id="322" r:id="rId29"/>
    <p:sldId id="325" r:id="rId30"/>
    <p:sldId id="326" r:id="rId31"/>
    <p:sldId id="327" r:id="rId32"/>
    <p:sldId id="329" r:id="rId33"/>
    <p:sldId id="328" r:id="rId34"/>
    <p:sldId id="323" r:id="rId35"/>
    <p:sldId id="291" r:id="rId36"/>
    <p:sldId id="313" r:id="rId37"/>
  </p:sldIdLst>
  <p:sldSz cx="9144000" cy="6858000" type="screen4x3"/>
  <p:notesSz cx="6669088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EA700"/>
    <a:srgbClr val="00787B"/>
    <a:srgbClr val="9C004B"/>
    <a:srgbClr val="032352"/>
    <a:srgbClr val="CDD30F"/>
    <a:srgbClr val="866800"/>
    <a:srgbClr val="BF002A"/>
    <a:srgbClr val="EC6200"/>
    <a:srgbClr val="0089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14" autoAdjust="0"/>
    <p:restoredTop sz="94646"/>
  </p:normalViewPr>
  <p:slideViewPr>
    <p:cSldViewPr>
      <p:cViewPr varScale="1">
        <p:scale>
          <a:sx n="105" d="100"/>
          <a:sy n="105" d="100"/>
        </p:scale>
        <p:origin x="190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136" y="-102"/>
      </p:cViewPr>
      <p:guideLst>
        <p:guide orient="horz" pos="3127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0B7780-B50B-474C-85C6-0B4009B6F014}" type="datetimeFigureOut">
              <a:rPr lang="de-DE" smtClean="0"/>
              <a:pPr/>
              <a:t>10.12.2019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DEED9-C1BB-4DBE-A071-13CC6F6B90F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63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FFB102-D3AF-431C-A902-ADE5B2A48608}" type="datetimeFigureOut">
              <a:rPr lang="de-DE" smtClean="0"/>
              <a:pPr/>
              <a:t>10.12.2019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907"/>
            <a:ext cx="5335270" cy="44677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1E745-E753-4EB9-8485-6560CD204B37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4425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63595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26733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08903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0349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lam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29419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lam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15466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lam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5563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79589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44611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lam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3293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lam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641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lam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8938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lam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71074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17350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les/</a:t>
            </a:r>
            <a:r>
              <a:rPr lang="de-DE" dirty="0" err="1" smtClean="0"/>
              <a:t>lam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94178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28623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SzPct val="45000"/>
              <a:buFont typeface="Wingdings" panose="05000000000000000000" pitchFamily="2" charset="2"/>
              <a:buNone/>
            </a:pPr>
            <a:fld id="{43A556A9-BD01-4EEC-8AEA-52D213A5C099}" type="slidenum">
              <a:rPr lang="en-GB" altLang="de-DE">
                <a:ea typeface="MS Gothic" panose="020B0609070205080204" pitchFamily="49" charset="-128"/>
              </a:rPr>
              <a:pPr>
                <a:spcBef>
                  <a:spcPct val="0"/>
                </a:spcBef>
                <a:buSzPct val="45000"/>
                <a:buFont typeface="Wingdings" panose="05000000000000000000" pitchFamily="2" charset="2"/>
                <a:buNone/>
              </a:pPr>
              <a:t>36</a:t>
            </a:fld>
            <a:endParaRPr lang="en-GB" altLang="de-DE">
              <a:ea typeface="MS Gothic" panose="020B0609070205080204" pitchFamily="49" charset="-128"/>
            </a:endParaRPr>
          </a:p>
        </p:txBody>
      </p:sp>
      <p:sp>
        <p:nvSpPr>
          <p:cNvPr id="50179" name="Text Box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50180" name="Text Box 2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025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de-DE" altLang="de-DE" smtClean="0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9855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lam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2621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lam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7705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38393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75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les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1483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lam</a:t>
            </a:r>
            <a:r>
              <a:rPr lang="de-DE" dirty="0" smtClean="0"/>
              <a:t> (PO2011</a:t>
            </a:r>
            <a:r>
              <a:rPr lang="de-DE" baseline="0" dirty="0" smtClean="0"/>
              <a:t> Schwerpunkt Bankinformatik und IT-Sicherheit erwähnen)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9980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lam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C1E745-E753-4EB9-8485-6560CD204B37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2613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A50D42-C9CD-4801-B293-61D1F53EC57E}" type="datetimeFigureOut">
              <a:rPr lang="de-DE" smtClean="0"/>
              <a:pPr/>
              <a:t>10.12.2019</a:t>
            </a:fld>
            <a:endParaRPr lang="de-DE"/>
          </a:p>
        </p:txBody>
      </p:sp>
      <p:pic>
        <p:nvPicPr>
          <p:cNvPr id="7" name="Picture 18" descr="Bild3_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2444750" cy="1158875"/>
          </a:xfrm>
          <a:prstGeom prst="rect">
            <a:avLst/>
          </a:prstGeom>
          <a:noFill/>
        </p:spPr>
      </p:pic>
      <p:grpSp>
        <p:nvGrpSpPr>
          <p:cNvPr id="8" name="Group 9"/>
          <p:cNvGrpSpPr>
            <a:grpSpLocks noChangeAspect="1"/>
          </p:cNvGrpSpPr>
          <p:nvPr userDrawn="1"/>
        </p:nvGrpSpPr>
        <p:grpSpPr bwMode="auto">
          <a:xfrm>
            <a:off x="1331913" y="0"/>
            <a:ext cx="7812087" cy="461963"/>
            <a:chOff x="850" y="0"/>
            <a:chExt cx="4058" cy="254"/>
          </a:xfrm>
        </p:grpSpPr>
        <p:sp>
          <p:nvSpPr>
            <p:cNvPr id="9" name="Rectangle 10"/>
            <p:cNvSpPr>
              <a:spLocks noChangeAspect="1" noChangeArrowheads="1"/>
            </p:cNvSpPr>
            <p:nvPr userDrawn="1"/>
          </p:nvSpPr>
          <p:spPr bwMode="auto">
            <a:xfrm>
              <a:off x="850" y="0"/>
              <a:ext cx="2029" cy="2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Rectangle 11"/>
            <p:cNvSpPr>
              <a:spLocks noChangeAspect="1" noChangeArrowheads="1"/>
            </p:cNvSpPr>
            <p:nvPr userDrawn="1"/>
          </p:nvSpPr>
          <p:spPr bwMode="auto">
            <a:xfrm>
              <a:off x="2879" y="0"/>
              <a:ext cx="2029" cy="254"/>
            </a:xfrm>
            <a:prstGeom prst="rect">
              <a:avLst/>
            </a:prstGeom>
            <a:solidFill>
              <a:srgbClr val="1D3F4B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2" name="Rectangle 16"/>
          <p:cNvSpPr txBox="1">
            <a:spLocks noChangeArrowheads="1"/>
          </p:cNvSpPr>
          <p:nvPr userDrawn="1"/>
        </p:nvSpPr>
        <p:spPr bwMode="auto">
          <a:xfrm>
            <a:off x="5273702" y="692150"/>
            <a:ext cx="32273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Dr. Max Mustermann</a:t>
            </a:r>
            <a:br>
              <a:rPr kumimoji="0" lang="de-DE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Referat Kommunikation &amp; Marketing </a:t>
            </a:r>
            <a:b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Verwaltung</a:t>
            </a:r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Rectangle 15"/>
          <p:cNvSpPr>
            <a:spLocks noChangeArrowheads="1"/>
          </p:cNvSpPr>
          <p:nvPr userDrawn="1"/>
        </p:nvSpPr>
        <p:spPr bwMode="auto">
          <a:xfrm>
            <a:off x="3175" y="1"/>
            <a:ext cx="9140825" cy="45720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endParaRPr lang="de-DE"/>
          </a:p>
        </p:txBody>
      </p:sp>
      <p:sp>
        <p:nvSpPr>
          <p:cNvPr id="17" name="Textplatzhalter 22"/>
          <p:cNvSpPr>
            <a:spLocks noGrp="1"/>
          </p:cNvSpPr>
          <p:nvPr>
            <p:ph type="body" sz="quarter" idx="11" hasCustomPrompt="1"/>
          </p:nvPr>
        </p:nvSpPr>
        <p:spPr>
          <a:xfrm>
            <a:off x="2428860" y="2285992"/>
            <a:ext cx="6429420" cy="857256"/>
          </a:xfrm>
        </p:spPr>
        <p:txBody>
          <a:bodyPr>
            <a:noAutofit/>
          </a:bodyPr>
          <a:lstStyle>
            <a:lvl1pPr marL="0" indent="0">
              <a:defRPr sz="2300" baseline="0">
                <a:latin typeface="Verdana" pitchFamily="34" charset="0"/>
              </a:defRPr>
            </a:lvl1pPr>
          </a:lstStyle>
          <a:p>
            <a:pPr lvl="0"/>
            <a:r>
              <a:rPr lang="de-DE" dirty="0" smtClean="0"/>
              <a:t>Titel</a:t>
            </a:r>
          </a:p>
        </p:txBody>
      </p:sp>
      <p:sp>
        <p:nvSpPr>
          <p:cNvPr id="18" name="Textplatzhalter 22"/>
          <p:cNvSpPr>
            <a:spLocks noGrp="1"/>
          </p:cNvSpPr>
          <p:nvPr>
            <p:ph type="body" sz="quarter" idx="12" hasCustomPrompt="1"/>
          </p:nvPr>
        </p:nvSpPr>
        <p:spPr>
          <a:xfrm>
            <a:off x="2428860" y="3143248"/>
            <a:ext cx="6429420" cy="571504"/>
          </a:xfrm>
        </p:spPr>
        <p:txBody>
          <a:bodyPr>
            <a:noAutofit/>
          </a:bodyPr>
          <a:lstStyle>
            <a:lvl1pPr marL="0" indent="0" algn="l">
              <a:defRPr sz="23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de-DE" dirty="0" err="1" smtClean="0"/>
              <a:t>Untetitel</a:t>
            </a:r>
            <a:endParaRPr lang="de-DE" dirty="0" smtClean="0"/>
          </a:p>
        </p:txBody>
      </p:sp>
      <p:sp>
        <p:nvSpPr>
          <p:cNvPr id="19" name="Textfeld 18"/>
          <p:cNvSpPr txBox="1"/>
          <p:nvPr userDrawn="1"/>
        </p:nvSpPr>
        <p:spPr>
          <a:xfrm>
            <a:off x="2428924" y="3646490"/>
            <a:ext cx="6000728" cy="391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500" dirty="0" smtClean="0">
                <a:latin typeface="Verdana" pitchFamily="34" charset="0"/>
              </a:rPr>
              <a:t>Institut für Wirtschaftsinformatik</a:t>
            </a:r>
            <a:endParaRPr lang="de-DE" sz="1500" dirty="0">
              <a:latin typeface="Verdana" pitchFamily="34" charset="0"/>
            </a:endParaRPr>
          </a:p>
        </p:txBody>
      </p:sp>
      <p:pic>
        <p:nvPicPr>
          <p:cNvPr id="20" name="Picture 25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43512"/>
            <a:ext cx="4002217" cy="1714490"/>
          </a:xfrm>
          <a:prstGeom prst="rect">
            <a:avLst/>
          </a:prstGeom>
          <a:noFill/>
        </p:spPr>
      </p:pic>
      <p:sp>
        <p:nvSpPr>
          <p:cNvPr id="21" name="Rechteck 20"/>
          <p:cNvSpPr/>
          <p:nvPr userDrawn="1"/>
        </p:nvSpPr>
        <p:spPr>
          <a:xfrm>
            <a:off x="2428860" y="4572008"/>
            <a:ext cx="6715140" cy="928694"/>
          </a:xfrm>
          <a:prstGeom prst="rect">
            <a:avLst/>
          </a:prstGeom>
          <a:solidFill>
            <a:srgbClr val="AEA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785786" y="1142984"/>
            <a:ext cx="8001055" cy="500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2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785786" y="1785926"/>
            <a:ext cx="8001055" cy="4500595"/>
          </a:xfrm>
          <a:prstGeom prst="rect">
            <a:avLst/>
          </a:prstGeom>
        </p:spPr>
        <p:txBody>
          <a:bodyPr>
            <a:normAutofit/>
          </a:bodyPr>
          <a:lstStyle>
            <a:lvl1pPr marL="266700" indent="-26670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Wingdings" pitchFamily="2" charset="2"/>
              <a:buChar char="§"/>
              <a:defRPr sz="1600" b="1"/>
            </a:lvl1pPr>
            <a:lvl2pPr marL="628650" indent="-285750">
              <a:spcBef>
                <a:spcPts val="300"/>
              </a:spcBef>
              <a:spcAft>
                <a:spcPts val="300"/>
              </a:spcAft>
              <a:buFont typeface="Symbol" pitchFamily="18" charset="2"/>
              <a:buChar char="-"/>
              <a:defRPr sz="1500" b="0"/>
            </a:lvl2pPr>
            <a:lvl3pPr>
              <a:spcBef>
                <a:spcPts val="200"/>
              </a:spcBef>
              <a:spcAft>
                <a:spcPts val="200"/>
              </a:spcAft>
              <a:buClr>
                <a:schemeClr val="accent2"/>
              </a:buClr>
              <a:buFont typeface="Verdana" pitchFamily="34" charset="0"/>
              <a:buChar char="»"/>
              <a:defRPr sz="1400" b="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Textfeld 4"/>
          <p:cNvSpPr txBox="1"/>
          <p:nvPr userDrawn="1"/>
        </p:nvSpPr>
        <p:spPr>
          <a:xfrm>
            <a:off x="142844" y="6552000"/>
            <a:ext cx="6429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A76B7-3D22-474B-84B2-E04096F309C9}" type="slidenum">
              <a:rPr lang="de-DE" sz="11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‹Nr.›</a:t>
            </a:fld>
            <a:endParaRPr lang="de-DE" sz="11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A50D42-C9CD-4801-B293-61D1F53EC57E}" type="datetimeFigureOut">
              <a:rPr lang="de-DE" smtClean="0"/>
              <a:pPr/>
              <a:t>10.12.2019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5786" y="1285860"/>
            <a:ext cx="8001056" cy="78581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85786" y="2071678"/>
            <a:ext cx="4071966" cy="421484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57752" y="2046309"/>
            <a:ext cx="3929090" cy="4240211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Textfeld 5"/>
          <p:cNvSpPr txBox="1"/>
          <p:nvPr userDrawn="1"/>
        </p:nvSpPr>
        <p:spPr>
          <a:xfrm>
            <a:off x="142844" y="6552000"/>
            <a:ext cx="6429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A76B7-3D22-474B-84B2-E04096F309C9}" type="slidenum">
              <a:rPr lang="de-DE" sz="11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‹Nr.›</a:t>
            </a:fld>
            <a:endParaRPr lang="de-DE" sz="11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feld 7"/>
          <p:cNvSpPr txBox="1"/>
          <p:nvPr userDrawn="1"/>
        </p:nvSpPr>
        <p:spPr>
          <a:xfrm>
            <a:off x="6000760" y="6550223"/>
            <a:ext cx="3143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/>
              <a:t>Titel der </a:t>
            </a:r>
            <a:r>
              <a:rPr lang="de-DE" sz="1200" dirty="0" err="1" smtClean="0"/>
              <a:t>Veranstalltung</a:t>
            </a:r>
            <a:endParaRPr lang="de-DE" sz="120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 userDrawn="1"/>
        </p:nvSpPr>
        <p:spPr>
          <a:xfrm>
            <a:off x="142844" y="6552000"/>
            <a:ext cx="6429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DDA76B7-3D22-474B-84B2-E04096F309C9}" type="slidenum">
              <a:rPr lang="de-DE" sz="1100" b="1" smtClean="0">
                <a:latin typeface="Verdana" pitchFamily="34" charset="0"/>
                <a:ea typeface="Verdana" pitchFamily="34" charset="0"/>
                <a:cs typeface="Verdana" pitchFamily="34" charset="0"/>
              </a:rPr>
              <a:pPr/>
              <a:t>‹Nr.›</a:t>
            </a:fld>
            <a:endParaRPr lang="de-DE" sz="11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extfeld 4"/>
          <p:cNvSpPr txBox="1"/>
          <p:nvPr userDrawn="1"/>
        </p:nvSpPr>
        <p:spPr>
          <a:xfrm>
            <a:off x="6000760" y="6550223"/>
            <a:ext cx="3143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 smtClean="0"/>
              <a:t>Titel der </a:t>
            </a:r>
            <a:r>
              <a:rPr lang="de-DE" sz="1200" dirty="0" err="1" smtClean="0"/>
              <a:t>Veranstalltung</a:t>
            </a:r>
            <a:endParaRPr lang="de-DE" sz="120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285992"/>
            <a:ext cx="3008313" cy="128588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28736"/>
            <a:ext cx="5111750" cy="469742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3500438"/>
            <a:ext cx="3008313" cy="26432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BA50D42-C9CD-4801-B293-61D1F53EC57E}" type="datetimeFigureOut">
              <a:rPr lang="de-DE" smtClean="0"/>
              <a:pPr/>
              <a:t>10.12.2019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6516216" y="6592267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Arial" pitchFamily="34" charset="0"/>
                <a:cs typeface="Arial" pitchFamily="34" charset="0"/>
              </a:defRPr>
            </a:lvl1pPr>
          </a:lstStyle>
          <a:p>
            <a:fld id="{5923034A-0855-4B66-9543-537159513586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204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8" descr="Bild3_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-32" y="-23"/>
            <a:ext cx="2260572" cy="1071570"/>
          </a:xfrm>
          <a:prstGeom prst="rect">
            <a:avLst/>
          </a:prstGeom>
          <a:noFill/>
        </p:spPr>
      </p:pic>
      <p:grpSp>
        <p:nvGrpSpPr>
          <p:cNvPr id="8" name="Group 9"/>
          <p:cNvGrpSpPr>
            <a:grpSpLocks noChangeAspect="1"/>
          </p:cNvGrpSpPr>
          <p:nvPr/>
        </p:nvGrpSpPr>
        <p:grpSpPr bwMode="auto">
          <a:xfrm>
            <a:off x="1331913" y="0"/>
            <a:ext cx="7812087" cy="357165"/>
            <a:chOff x="850" y="0"/>
            <a:chExt cx="4058" cy="254"/>
          </a:xfrm>
          <a:solidFill>
            <a:srgbClr val="009B77"/>
          </a:solidFill>
        </p:grpSpPr>
        <p:sp>
          <p:nvSpPr>
            <p:cNvPr id="9" name="Rectangle 10"/>
            <p:cNvSpPr>
              <a:spLocks noChangeAspect="1" noChangeArrowheads="1"/>
            </p:cNvSpPr>
            <p:nvPr userDrawn="1"/>
          </p:nvSpPr>
          <p:spPr bwMode="auto">
            <a:xfrm>
              <a:off x="850" y="0"/>
              <a:ext cx="2054" cy="25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" name="Rectangle 11"/>
            <p:cNvSpPr>
              <a:spLocks noChangeAspect="1" noChangeArrowheads="1"/>
            </p:cNvSpPr>
            <p:nvPr userDrawn="1"/>
          </p:nvSpPr>
          <p:spPr bwMode="auto">
            <a:xfrm>
              <a:off x="2719" y="0"/>
              <a:ext cx="2189" cy="254"/>
            </a:xfrm>
            <a:prstGeom prst="rect">
              <a:avLst/>
            </a:prstGeom>
            <a:solidFill>
              <a:srgbClr val="AEA7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1" name="Rectangle 16"/>
          <p:cNvSpPr txBox="1">
            <a:spLocks noChangeArrowheads="1"/>
          </p:cNvSpPr>
          <p:nvPr/>
        </p:nvSpPr>
        <p:spPr bwMode="auto">
          <a:xfrm>
            <a:off x="4929190" y="500042"/>
            <a:ext cx="4143372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>
            <a:lvl1pPr>
              <a:lnSpc>
                <a:spcPts val="1200"/>
              </a:lnSpc>
              <a:defRPr sz="1200" b="1">
                <a:latin typeface="+mn-lt"/>
              </a:defRPr>
            </a:lvl1pPr>
          </a:lstStyle>
          <a:p>
            <a:r>
              <a:rPr lang="de-DE" sz="1050" b="0" dirty="0" smtClean="0">
                <a:latin typeface="Verdana" pitchFamily="34" charset="0"/>
              </a:rPr>
              <a:t>Institut für Wirtschaftsinformatik</a:t>
            </a:r>
            <a:endParaRPr lang="de-DE" sz="1050" b="0" dirty="0">
              <a:latin typeface="Verdana" pitchFamily="34" charset="0"/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idx="1"/>
          </p:nvPr>
        </p:nvSpPr>
        <p:spPr>
          <a:xfrm>
            <a:off x="785786" y="1857364"/>
            <a:ext cx="8001056" cy="4429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utiger Next LT W1G" pitchFamily="34" charset="0"/>
              <a:ea typeface="+mn-ea"/>
              <a:cs typeface="+mn-cs"/>
            </a:endParaRPr>
          </a:p>
        </p:txBody>
      </p:sp>
      <p:sp>
        <p:nvSpPr>
          <p:cNvPr id="18" name="Titelplatzhalter 17"/>
          <p:cNvSpPr>
            <a:spLocks noGrp="1"/>
          </p:cNvSpPr>
          <p:nvPr>
            <p:ph type="title"/>
          </p:nvPr>
        </p:nvSpPr>
        <p:spPr>
          <a:xfrm>
            <a:off x="785786" y="1214422"/>
            <a:ext cx="8001056" cy="5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5" r:id="rId5"/>
    <p:sldLayoutId id="2147483656" r:id="rId6"/>
    <p:sldLayoutId id="2147483657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tx1"/>
          </a:solidFill>
          <a:latin typeface="Verdana" pitchFamily="34" charset="0"/>
          <a:ea typeface="+mj-ea"/>
          <a:cs typeface="+mj-cs"/>
        </a:defRPr>
      </a:lvl1pPr>
    </p:titleStyle>
    <p:bodyStyle>
      <a:lvl1pPr marL="342900" marR="0" indent="-3429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None/>
        <a:tabLst/>
        <a:defRPr lang="en-US" sz="1900" b="1" kern="1200" noProof="0" dirty="0" smtClean="0">
          <a:solidFill>
            <a:schemeClr val="tx1"/>
          </a:solidFill>
          <a:latin typeface="Verdana" pitchFamily="34" charset="0"/>
          <a:ea typeface="+mn-ea"/>
          <a:cs typeface="+mn-cs"/>
        </a:defRPr>
      </a:lvl1pPr>
      <a:lvl2pPr marL="742950" marR="0" indent="-28575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None/>
        <a:tabLst/>
        <a:defRPr lang="en-US" sz="1900" b="1" kern="1200" noProof="0" dirty="0" smtClean="0">
          <a:solidFill>
            <a:schemeClr val="tx1"/>
          </a:solidFill>
          <a:latin typeface="Verdana" pitchFamily="34" charset="0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•"/>
        <a:tabLst/>
        <a:defRPr lang="en-US" sz="1900" b="1" kern="1200" noProof="0" dirty="0" smtClean="0">
          <a:solidFill>
            <a:schemeClr val="tx1"/>
          </a:solidFill>
          <a:latin typeface="Verdana" pitchFamily="34" charset="0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–"/>
        <a:tabLst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34" charset="0"/>
        <a:buChar char="»"/>
        <a:tabLst/>
        <a:defRPr sz="2000" kern="1200">
          <a:solidFill>
            <a:schemeClr val="tx1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onors.de/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2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>
            <a:lvl1pPr marL="0" indent="0">
              <a:defRPr sz="2300" baseline="0">
                <a:latin typeface="Verdana" pitchFamily="34" charset="0"/>
              </a:defRPr>
            </a:lvl1pPr>
          </a:lstStyle>
          <a:p>
            <a:pPr lvl="0"/>
            <a:r>
              <a:rPr lang="de-DE" dirty="0" smtClean="0"/>
              <a:t>2. Studienphase</a:t>
            </a:r>
          </a:p>
          <a:p>
            <a:pPr lvl="0"/>
            <a:r>
              <a:rPr lang="de-DE" dirty="0" err="1" smtClean="0"/>
              <a:t>B.Sc</a:t>
            </a:r>
            <a:r>
              <a:rPr lang="de-DE" dirty="0" smtClean="0"/>
              <a:t>. Wirtschaftsinformatik</a:t>
            </a:r>
          </a:p>
        </p:txBody>
      </p:sp>
      <p:sp>
        <p:nvSpPr>
          <p:cNvPr id="5" name="Textplatzhalter 22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>
            <a:lvl1pPr marL="0" indent="0" algn="l">
              <a:defRPr sz="2300" baseline="0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 lvl="0"/>
            <a:r>
              <a:rPr lang="de-DE" dirty="0" smtClean="0"/>
              <a:t>Studienphase II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Internet Business I und 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de-DE" dirty="0" smtClean="0"/>
              <a:t>Dozent: Prof. Dr. Bernd Heinrich / Prof. Dr. Susanne Leist </a:t>
            </a:r>
          </a:p>
          <a:p>
            <a:pPr>
              <a:lnSpc>
                <a:spcPct val="90000"/>
              </a:lnSpc>
            </a:pPr>
            <a:r>
              <a:rPr lang="de-DE" dirty="0" smtClean="0"/>
              <a:t>Wintersemester</a:t>
            </a:r>
          </a:p>
          <a:p>
            <a:pPr>
              <a:lnSpc>
                <a:spcPct val="90000"/>
              </a:lnSpc>
            </a:pPr>
            <a:r>
              <a:rPr lang="de-DE" dirty="0" smtClean="0"/>
              <a:t>Themen: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729" y="2780928"/>
            <a:ext cx="6241240" cy="387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87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Internet Business I und II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254" y="2492896"/>
            <a:ext cx="7478118" cy="314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69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40" y="3270437"/>
            <a:ext cx="8116408" cy="282285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Internet Business I und II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/>
          <a:srcRect b="90809"/>
          <a:stretch/>
        </p:blipFill>
        <p:spPr>
          <a:xfrm>
            <a:off x="498290" y="2060849"/>
            <a:ext cx="8093023" cy="43204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/>
          <a:srcRect t="73763"/>
          <a:stretch/>
        </p:blipFill>
        <p:spPr>
          <a:xfrm>
            <a:off x="498289" y="2420888"/>
            <a:ext cx="8093023" cy="123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685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IT-Security 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smtClean="0"/>
              <a:t>Dozent: Prof. Dr. Günther Pernul</a:t>
            </a:r>
          </a:p>
          <a:p>
            <a:r>
              <a:rPr lang="de-DE" smtClean="0"/>
              <a:t>Wintersemester</a:t>
            </a:r>
          </a:p>
          <a:p>
            <a:r>
              <a:rPr lang="de-DE" smtClean="0"/>
              <a:t>Themen:</a:t>
            </a:r>
          </a:p>
          <a:p>
            <a:pPr lvl="1"/>
            <a:r>
              <a:rPr lang="de-DE" smtClean="0"/>
              <a:t>Einführung in die IT-Sicherheit</a:t>
            </a:r>
          </a:p>
          <a:p>
            <a:pPr lvl="2"/>
            <a:r>
              <a:rPr lang="de-DE" smtClean="0"/>
              <a:t>Grundbegriffe, Risiken und Gefahren</a:t>
            </a:r>
          </a:p>
          <a:p>
            <a:pPr lvl="1"/>
            <a:r>
              <a:rPr lang="de-DE" smtClean="0"/>
              <a:t>Grundlagen der Kryptographie und Kryptoanalyse</a:t>
            </a:r>
          </a:p>
          <a:p>
            <a:pPr lvl="2"/>
            <a:r>
              <a:rPr lang="de-DE" smtClean="0"/>
              <a:t>Klassische Verfahren</a:t>
            </a:r>
          </a:p>
          <a:p>
            <a:pPr lvl="2"/>
            <a:r>
              <a:rPr lang="de-DE" smtClean="0"/>
              <a:t>Symmetrische vs. Asymmetrische Verschlüsselung</a:t>
            </a:r>
          </a:p>
          <a:p>
            <a:pPr lvl="1"/>
            <a:r>
              <a:rPr lang="de-DE" smtClean="0"/>
              <a:t>Grundfunktionen vertrauenswürdiger Systeme</a:t>
            </a:r>
          </a:p>
          <a:p>
            <a:pPr lvl="2"/>
            <a:r>
              <a:rPr lang="de-DE" smtClean="0"/>
              <a:t>Identifikation und Authentifizierung</a:t>
            </a:r>
          </a:p>
          <a:p>
            <a:pPr lvl="2"/>
            <a:r>
              <a:rPr lang="de-DE" smtClean="0"/>
              <a:t>Autorisierung und Zugriffskontrolle</a:t>
            </a:r>
          </a:p>
          <a:p>
            <a:pPr lvl="2"/>
            <a:r>
              <a:rPr lang="de-DE" smtClean="0"/>
              <a:t>Auditing, Beweissicherung, Access Logs</a:t>
            </a:r>
          </a:p>
          <a:p>
            <a:pPr lvl="2"/>
            <a:r>
              <a:rPr lang="de-DE" smtClean="0"/>
              <a:t>Intrusion Detection &amp; Prevention Systems</a:t>
            </a:r>
          </a:p>
          <a:p>
            <a:pPr lvl="1"/>
            <a:r>
              <a:rPr lang="de-DE" smtClean="0"/>
              <a:t>Management der IT-Sicherheit</a:t>
            </a:r>
          </a:p>
          <a:p>
            <a:pPr lvl="1"/>
            <a:r>
              <a:rPr lang="de-DE" smtClean="0"/>
              <a:t>Datenbanksicherheit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IT-Security II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1800" dirty="0" smtClean="0"/>
              <a:t>Dozent: Prof. Dr. Dogan </a:t>
            </a:r>
            <a:r>
              <a:rPr lang="de-DE" sz="1800" dirty="0" err="1" smtClean="0"/>
              <a:t>Kesdogan</a:t>
            </a:r>
            <a:endParaRPr lang="de-DE" sz="1800" dirty="0" smtClean="0"/>
          </a:p>
          <a:p>
            <a:r>
              <a:rPr lang="de-DE" sz="1800" dirty="0" smtClean="0"/>
              <a:t>Sommersemester </a:t>
            </a:r>
            <a:r>
              <a:rPr lang="mr-IN" sz="1800" dirty="0" smtClean="0"/>
              <a:t>–</a:t>
            </a:r>
            <a:r>
              <a:rPr lang="de-DE" sz="1800" dirty="0" smtClean="0"/>
              <a:t> Themen:</a:t>
            </a:r>
          </a:p>
          <a:p>
            <a:pPr lvl="1"/>
            <a:r>
              <a:rPr lang="de-DE" dirty="0" smtClean="0"/>
              <a:t>Wiederholung Grundlagen </a:t>
            </a:r>
            <a:r>
              <a:rPr lang="de-DE" dirty="0"/>
              <a:t>in der IT-Sicherheit </a:t>
            </a:r>
            <a:r>
              <a:rPr lang="mr-IN" dirty="0" smtClean="0"/>
              <a:t>–</a:t>
            </a:r>
            <a:r>
              <a:rPr lang="de-DE" dirty="0" smtClean="0"/>
              <a:t> Kryptographie und </a:t>
            </a:r>
            <a:r>
              <a:rPr lang="de-DE" dirty="0"/>
              <a:t>AAA (Authentifikation, Authentisierung, </a:t>
            </a:r>
            <a:r>
              <a:rPr lang="de-DE" dirty="0" smtClean="0"/>
              <a:t>Autorisierung) etc.</a:t>
            </a:r>
            <a:endParaRPr lang="de-DE" dirty="0"/>
          </a:p>
          <a:p>
            <a:pPr lvl="1"/>
            <a:r>
              <a:rPr lang="de-DE" dirty="0" smtClean="0"/>
              <a:t>Privacy     </a:t>
            </a:r>
          </a:p>
          <a:p>
            <a:pPr lvl="1"/>
            <a:r>
              <a:rPr lang="de-DE" dirty="0" smtClean="0"/>
              <a:t>Identität     </a:t>
            </a:r>
          </a:p>
          <a:p>
            <a:pPr lvl="1"/>
            <a:r>
              <a:rPr lang="de-DE" dirty="0" smtClean="0"/>
              <a:t>Anonymität     </a:t>
            </a:r>
          </a:p>
          <a:p>
            <a:pPr lvl="1"/>
            <a:r>
              <a:rPr lang="de-DE" dirty="0" smtClean="0"/>
              <a:t>Kryptographische </a:t>
            </a:r>
            <a:r>
              <a:rPr lang="de-DE" dirty="0"/>
              <a:t>Identitätsnachweise     </a:t>
            </a:r>
            <a:endParaRPr lang="de-DE" dirty="0" smtClean="0"/>
          </a:p>
          <a:p>
            <a:pPr lvl="1"/>
            <a:r>
              <a:rPr lang="de-DE" dirty="0" smtClean="0"/>
              <a:t>Identitätsmanagement     </a:t>
            </a:r>
          </a:p>
          <a:p>
            <a:pPr lvl="1"/>
            <a:r>
              <a:rPr lang="de-DE" dirty="0" smtClean="0"/>
              <a:t>Privacy </a:t>
            </a:r>
            <a:r>
              <a:rPr lang="de-DE" dirty="0" err="1"/>
              <a:t>Enhancing</a:t>
            </a:r>
            <a:r>
              <a:rPr lang="de-DE" dirty="0"/>
              <a:t> Technologies </a:t>
            </a:r>
            <a:endParaRPr lang="de-DE" dirty="0" smtClean="0"/>
          </a:p>
          <a:p>
            <a:pPr lvl="1"/>
            <a:r>
              <a:rPr lang="de-DE" dirty="0"/>
              <a:t>Cybercrime und Malware     </a:t>
            </a:r>
            <a:endParaRPr lang="de-DE" dirty="0" smtClean="0"/>
          </a:p>
          <a:p>
            <a:pPr lvl="1"/>
            <a:r>
              <a:rPr lang="de-DE" dirty="0" smtClean="0"/>
              <a:t>Schadsoftware     </a:t>
            </a:r>
          </a:p>
          <a:p>
            <a:pPr lvl="1"/>
            <a:r>
              <a:rPr lang="de-DE" dirty="0" smtClean="0"/>
              <a:t>Underground </a:t>
            </a:r>
            <a:r>
              <a:rPr lang="de-DE" dirty="0"/>
              <a:t>Economy &amp; Cybercrime     </a:t>
            </a:r>
            <a:endParaRPr lang="de-DE" dirty="0" smtClean="0"/>
          </a:p>
          <a:p>
            <a:pPr lvl="1"/>
            <a:r>
              <a:rPr lang="de-DE" dirty="0" smtClean="0"/>
              <a:t>Rechtsprechung </a:t>
            </a:r>
            <a:r>
              <a:rPr lang="de-DE" dirty="0"/>
              <a:t>vs. Ethik</a:t>
            </a:r>
            <a:r>
              <a:rPr lang="de-DE" dirty="0" smtClean="0"/>
              <a:t>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317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683567" y="2564904"/>
            <a:ext cx="8103273" cy="39520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5786" y="1785926"/>
            <a:ext cx="8358214" cy="4500595"/>
          </a:xfrm>
        </p:spPr>
        <p:txBody>
          <a:bodyPr/>
          <a:lstStyle/>
          <a:p>
            <a:r>
              <a:rPr lang="de-DE" dirty="0" smtClean="0"/>
              <a:t>Pflichtmodulgruppe „Allgemeine Wirtschaftsinformatik“</a:t>
            </a:r>
          </a:p>
          <a:p>
            <a:r>
              <a:rPr lang="de-DE" dirty="0"/>
              <a:t>Schwerpunktmodulgruppe </a:t>
            </a:r>
            <a:r>
              <a:rPr lang="de-DE" dirty="0" smtClean="0"/>
              <a:t>„Internet Business und IT Security“</a:t>
            </a:r>
          </a:p>
          <a:p>
            <a:r>
              <a:rPr lang="de-DE" dirty="0"/>
              <a:t>Wirtschaftsinformatik Wahlmodulgruppe</a:t>
            </a:r>
            <a:endParaRPr lang="de-DE" dirty="0" smtClean="0"/>
          </a:p>
          <a:p>
            <a:r>
              <a:rPr lang="de-DE" dirty="0" smtClean="0"/>
              <a:t>Praktikum</a:t>
            </a:r>
          </a:p>
          <a:p>
            <a:r>
              <a:rPr lang="de-DE" dirty="0" smtClean="0"/>
              <a:t>Projektseminar</a:t>
            </a:r>
          </a:p>
          <a:p>
            <a:r>
              <a:rPr lang="de-DE" dirty="0" smtClean="0"/>
              <a:t>Bachelorarbeit</a:t>
            </a:r>
          </a:p>
          <a:p>
            <a:r>
              <a:rPr lang="de-DE" dirty="0" err="1"/>
              <a:t>Honors</a:t>
            </a:r>
            <a:endParaRPr lang="de-DE" dirty="0"/>
          </a:p>
          <a:p>
            <a:r>
              <a:rPr lang="de-DE" dirty="0" smtClean="0"/>
              <a:t>Sonstiges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58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74" y="1628800"/>
            <a:ext cx="8607726" cy="47064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86807" cy="500400"/>
          </a:xfrm>
        </p:spPr>
        <p:txBody>
          <a:bodyPr>
            <a:normAutofit/>
          </a:bodyPr>
          <a:lstStyle/>
          <a:p>
            <a:r>
              <a:rPr lang="de-DE" dirty="0" smtClean="0"/>
              <a:t>Wahlmodul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" t="44588" r="4507" b="39675"/>
          <a:stretch/>
        </p:blipFill>
        <p:spPr>
          <a:xfrm>
            <a:off x="339574" y="3789040"/>
            <a:ext cx="8607726" cy="864096"/>
          </a:xfrm>
          <a:prstGeom prst="rect">
            <a:avLst/>
          </a:prstGeom>
          <a:ln w="1270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2374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683567" y="2952103"/>
            <a:ext cx="8103273" cy="39604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5786" y="1785926"/>
            <a:ext cx="8358214" cy="4500595"/>
          </a:xfrm>
        </p:spPr>
        <p:txBody>
          <a:bodyPr/>
          <a:lstStyle/>
          <a:p>
            <a:r>
              <a:rPr lang="de-DE" dirty="0" smtClean="0"/>
              <a:t>Pflichtmodul „Allgemeine Wirtschaftsinformatik“</a:t>
            </a:r>
          </a:p>
          <a:p>
            <a:r>
              <a:rPr lang="de-DE" dirty="0" smtClean="0"/>
              <a:t>Schwerpunktmodul </a:t>
            </a:r>
            <a:r>
              <a:rPr lang="de-DE" dirty="0"/>
              <a:t>„ Internet Business und IT Security</a:t>
            </a:r>
            <a:r>
              <a:rPr lang="de-DE" dirty="0" smtClean="0"/>
              <a:t>“</a:t>
            </a:r>
          </a:p>
          <a:p>
            <a:r>
              <a:rPr lang="de-DE" dirty="0" smtClean="0"/>
              <a:t>Wirtschaftsinformatik Wahlmodul</a:t>
            </a:r>
          </a:p>
          <a:p>
            <a:r>
              <a:rPr lang="de-DE" dirty="0" smtClean="0"/>
              <a:t>Praktikum</a:t>
            </a:r>
          </a:p>
          <a:p>
            <a:r>
              <a:rPr lang="de-DE" dirty="0" smtClean="0"/>
              <a:t>Projektseminar</a:t>
            </a:r>
          </a:p>
          <a:p>
            <a:r>
              <a:rPr lang="de-DE" dirty="0" smtClean="0"/>
              <a:t>Bachelorarbeit</a:t>
            </a:r>
          </a:p>
          <a:p>
            <a:r>
              <a:rPr lang="de-DE" dirty="0" err="1"/>
              <a:t>Honors</a:t>
            </a:r>
            <a:endParaRPr lang="de-DE" dirty="0"/>
          </a:p>
          <a:p>
            <a:r>
              <a:rPr lang="de-DE" dirty="0" smtClean="0"/>
              <a:t>Sonstiges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225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06" y="1700808"/>
            <a:ext cx="8172450" cy="47815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86807" cy="500400"/>
          </a:xfrm>
        </p:spPr>
        <p:txBody>
          <a:bodyPr>
            <a:normAutofit/>
          </a:bodyPr>
          <a:lstStyle/>
          <a:p>
            <a:r>
              <a:rPr lang="de-DE" dirty="0" smtClean="0"/>
              <a:t>Pflichtpraktikum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" t="78685" r="4507" b="13446"/>
          <a:stretch/>
        </p:blipFill>
        <p:spPr>
          <a:xfrm>
            <a:off x="339574" y="5517232"/>
            <a:ext cx="8607726" cy="432048"/>
          </a:xfrm>
          <a:prstGeom prst="rect">
            <a:avLst/>
          </a:prstGeom>
          <a:ln w="1270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503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Pflichtpraktikum (§31 / §29)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1 Studierende </a:t>
            </a:r>
            <a:r>
              <a:rPr lang="de-DE" dirty="0"/>
              <a:t>des Bachelorstudiengangs </a:t>
            </a:r>
            <a:r>
              <a:rPr lang="de-DE" dirty="0" smtClean="0"/>
              <a:t>Wirtschaftsinformatik </a:t>
            </a:r>
            <a:r>
              <a:rPr lang="de-DE" dirty="0"/>
              <a:t>müssen bis zum Ende des </a:t>
            </a:r>
            <a:r>
              <a:rPr lang="de-DE" dirty="0" smtClean="0"/>
              <a:t>vierten Semesters </a:t>
            </a:r>
            <a:r>
              <a:rPr lang="de-DE" dirty="0"/>
              <a:t>ein mindestens sechswöchiges Unternehmenspraktikum mit Bezug zur </a:t>
            </a:r>
            <a:r>
              <a:rPr lang="de-DE" dirty="0" smtClean="0"/>
              <a:t>Wirtschaftsinformatik </a:t>
            </a:r>
            <a:r>
              <a:rPr lang="de-DE" dirty="0"/>
              <a:t>nachweisen. </a:t>
            </a:r>
          </a:p>
          <a:p>
            <a:r>
              <a:rPr lang="de-DE" dirty="0" smtClean="0"/>
              <a:t>2 Das Praktikum ist grundsätzlich </a:t>
            </a:r>
            <a:r>
              <a:rPr lang="de-DE" dirty="0" err="1" smtClean="0"/>
              <a:t>unbenotet</a:t>
            </a:r>
            <a:r>
              <a:rPr lang="de-DE" dirty="0" smtClean="0"/>
              <a:t> </a:t>
            </a:r>
            <a:r>
              <a:rPr lang="de-DE" dirty="0"/>
              <a:t>wird mit 6 Kreditpunkten bewertet. </a:t>
            </a:r>
          </a:p>
          <a:p>
            <a:r>
              <a:rPr lang="de-DE" dirty="0" smtClean="0"/>
              <a:t>3 (Es </a:t>
            </a:r>
            <a:r>
              <a:rPr lang="de-DE" dirty="0"/>
              <a:t>ist vor </a:t>
            </a:r>
            <a:r>
              <a:rPr lang="de-DE" dirty="0" smtClean="0"/>
              <a:t>der </a:t>
            </a:r>
            <a:r>
              <a:rPr lang="de-DE" dirty="0"/>
              <a:t>Anmeldung zum Projektseminar abzulegen</a:t>
            </a:r>
            <a:r>
              <a:rPr lang="de-DE" dirty="0" smtClean="0"/>
              <a:t>.) </a:t>
            </a:r>
            <a:endParaRPr lang="de-DE" dirty="0"/>
          </a:p>
          <a:p>
            <a:r>
              <a:rPr lang="de-DE" dirty="0" smtClean="0"/>
              <a:t>4 Satz </a:t>
            </a:r>
            <a:r>
              <a:rPr lang="de-DE" dirty="0"/>
              <a:t>1 entfällt für Studierende des </a:t>
            </a:r>
            <a:r>
              <a:rPr lang="de-DE" dirty="0" smtClean="0"/>
              <a:t>Bachelorstudiengangs Wirtschaftsinformatik, die </a:t>
            </a:r>
            <a:r>
              <a:rPr lang="de-DE" dirty="0"/>
              <a:t>zum „</a:t>
            </a:r>
            <a:r>
              <a:rPr lang="de-DE" dirty="0" err="1"/>
              <a:t>Honors</a:t>
            </a:r>
            <a:r>
              <a:rPr lang="de-DE" dirty="0"/>
              <a:t>“-Modul zugelassen wurden. 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2229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683567" y="1772816"/>
            <a:ext cx="8103273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5786" y="1785926"/>
            <a:ext cx="8358214" cy="4500595"/>
          </a:xfrm>
        </p:spPr>
        <p:txBody>
          <a:bodyPr/>
          <a:lstStyle/>
          <a:p>
            <a:r>
              <a:rPr lang="de-DE" dirty="0" smtClean="0"/>
              <a:t>Pflichtmodulgruppe „Allgemeine Wirtschaftsinformatik“</a:t>
            </a:r>
          </a:p>
          <a:p>
            <a:r>
              <a:rPr lang="de-DE" dirty="0" smtClean="0"/>
              <a:t>Schwerpunktmodulgruppe „Internet Business und IT Security“</a:t>
            </a:r>
          </a:p>
          <a:p>
            <a:r>
              <a:rPr lang="de-DE" dirty="0"/>
              <a:t>Wirtschaftsinformatik </a:t>
            </a:r>
            <a:r>
              <a:rPr lang="de-DE" dirty="0" smtClean="0"/>
              <a:t>Wahlmodulgruppe</a:t>
            </a:r>
          </a:p>
          <a:p>
            <a:r>
              <a:rPr lang="de-DE" dirty="0" smtClean="0"/>
              <a:t>Praktikum</a:t>
            </a:r>
          </a:p>
          <a:p>
            <a:r>
              <a:rPr lang="de-DE" dirty="0" smtClean="0"/>
              <a:t>Projektseminar</a:t>
            </a:r>
          </a:p>
          <a:p>
            <a:r>
              <a:rPr lang="de-DE" dirty="0" smtClean="0"/>
              <a:t>Bachelorarbeit</a:t>
            </a:r>
          </a:p>
          <a:p>
            <a:r>
              <a:rPr lang="de-DE" dirty="0" err="1"/>
              <a:t>Honors</a:t>
            </a:r>
            <a:endParaRPr lang="de-DE" dirty="0" smtClean="0"/>
          </a:p>
          <a:p>
            <a:r>
              <a:rPr lang="de-DE" dirty="0" smtClean="0"/>
              <a:t>Sonstiges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520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683567" y="3375098"/>
            <a:ext cx="8103273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5786" y="1785926"/>
            <a:ext cx="8358214" cy="4500595"/>
          </a:xfrm>
        </p:spPr>
        <p:txBody>
          <a:bodyPr/>
          <a:lstStyle/>
          <a:p>
            <a:r>
              <a:rPr lang="de-DE" dirty="0" smtClean="0"/>
              <a:t>Pflichtmodul „Allgemeine Wirtschaftsinformatik“</a:t>
            </a:r>
          </a:p>
          <a:p>
            <a:r>
              <a:rPr lang="de-DE" dirty="0" smtClean="0"/>
              <a:t>Schwerpunktmodul </a:t>
            </a:r>
            <a:r>
              <a:rPr lang="de-DE" dirty="0"/>
              <a:t>„ Internet Business und IT Security</a:t>
            </a:r>
            <a:r>
              <a:rPr lang="de-DE" dirty="0" smtClean="0"/>
              <a:t>“</a:t>
            </a:r>
          </a:p>
          <a:p>
            <a:r>
              <a:rPr lang="de-DE" dirty="0"/>
              <a:t>Wirtschaftsinformatik </a:t>
            </a:r>
            <a:r>
              <a:rPr lang="de-DE" dirty="0" smtClean="0"/>
              <a:t>Wahlmodul</a:t>
            </a:r>
          </a:p>
          <a:p>
            <a:r>
              <a:rPr lang="de-DE" dirty="0" smtClean="0"/>
              <a:t>Praktikum</a:t>
            </a:r>
          </a:p>
          <a:p>
            <a:r>
              <a:rPr lang="de-DE" dirty="0" smtClean="0"/>
              <a:t>Projektseminar</a:t>
            </a:r>
          </a:p>
          <a:p>
            <a:r>
              <a:rPr lang="de-DE" dirty="0" smtClean="0"/>
              <a:t>Bachelorarbeit</a:t>
            </a:r>
          </a:p>
          <a:p>
            <a:r>
              <a:rPr lang="de-DE" dirty="0" err="1"/>
              <a:t>Honors</a:t>
            </a:r>
            <a:endParaRPr lang="de-DE" dirty="0"/>
          </a:p>
          <a:p>
            <a:r>
              <a:rPr lang="de-DE" dirty="0" smtClean="0"/>
              <a:t>Sonstiges</a:t>
            </a:r>
          </a:p>
          <a:p>
            <a:pPr marL="0" indent="0">
              <a:buNone/>
            </a:pPr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49979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006" y="1700808"/>
            <a:ext cx="8172450" cy="47815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86807" cy="500400"/>
          </a:xfrm>
        </p:spPr>
        <p:txBody>
          <a:bodyPr>
            <a:normAutofit/>
          </a:bodyPr>
          <a:lstStyle/>
          <a:p>
            <a:r>
              <a:rPr lang="de-DE" dirty="0" smtClean="0"/>
              <a:t>Projektseminar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/>
          <a:srcRect t="1" b="47488"/>
          <a:stretch/>
        </p:blipFill>
        <p:spPr>
          <a:xfrm>
            <a:off x="467544" y="4653136"/>
            <a:ext cx="8100226" cy="360040"/>
          </a:xfrm>
          <a:prstGeom prst="rect">
            <a:avLst/>
          </a:prstGeom>
          <a:ln w="127000">
            <a:solidFill>
              <a:schemeClr val="accent5">
                <a:lumMod val="40000"/>
                <a:lumOff val="6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27615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Anmeldung zum Projektseminar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Voraussetzung: abgelegtes Pflichtpraktikum</a:t>
            </a:r>
          </a:p>
          <a:p>
            <a:r>
              <a:rPr lang="de-DE" dirty="0" smtClean="0"/>
              <a:t>Zentrale Themenvergabe über „PSV“</a:t>
            </a:r>
          </a:p>
          <a:p>
            <a:pPr lvl="1"/>
            <a:r>
              <a:rPr lang="de-DE" dirty="0" smtClean="0"/>
              <a:t>Themenpool aller Lehrstühle</a:t>
            </a:r>
          </a:p>
          <a:p>
            <a:pPr lvl="1"/>
            <a:r>
              <a:rPr lang="de-DE" dirty="0" smtClean="0"/>
              <a:t>Priorisierung von gewünschten Themen durch Studierende/Gruppen</a:t>
            </a:r>
            <a:endParaRPr lang="de-DE" dirty="0"/>
          </a:p>
          <a:p>
            <a:pPr lvl="1"/>
            <a:r>
              <a:rPr lang="de-DE" dirty="0" smtClean="0"/>
              <a:t>Automatisierte Zuteilung der Themen</a:t>
            </a:r>
            <a:endParaRPr lang="de-DE" dirty="0"/>
          </a:p>
          <a:p>
            <a:r>
              <a:rPr lang="de-DE" dirty="0" smtClean="0"/>
              <a:t>Zeitplan einsehbar: wiwi-app.uni-regensburg.de/</a:t>
            </a:r>
            <a:r>
              <a:rPr lang="de-DE" dirty="0" err="1" smtClean="0"/>
              <a:t>psv</a:t>
            </a:r>
            <a:r>
              <a:rPr lang="de-DE" dirty="0"/>
              <a:t>/  </a:t>
            </a:r>
            <a:endParaRPr lang="de-DE" dirty="0" smtClean="0"/>
          </a:p>
          <a:p>
            <a:pPr marL="685800" lvl="1" indent="-342900">
              <a:buAutoNum type="arabicPeriod"/>
            </a:pPr>
            <a:r>
              <a:rPr lang="de-DE" dirty="0" smtClean="0"/>
              <a:t>Registrierung</a:t>
            </a:r>
          </a:p>
          <a:p>
            <a:pPr marL="685800" lvl="1" indent="-342900">
              <a:buAutoNum type="arabicPeriod"/>
            </a:pPr>
            <a:r>
              <a:rPr lang="de-DE" dirty="0" smtClean="0"/>
              <a:t>Themenvorstellung (am Lehrstuhl)</a:t>
            </a:r>
          </a:p>
          <a:p>
            <a:pPr marL="685800" lvl="1" indent="-342900">
              <a:buAutoNum type="arabicPeriod"/>
            </a:pPr>
            <a:r>
              <a:rPr lang="de-DE" dirty="0" smtClean="0"/>
              <a:t>Priorisierung der Themen</a:t>
            </a:r>
          </a:p>
          <a:p>
            <a:pPr marL="685800" lvl="1" indent="-342900">
              <a:buAutoNum type="arabicPeriod"/>
            </a:pPr>
            <a:r>
              <a:rPr lang="de-DE" dirty="0" smtClean="0"/>
              <a:t>Zuteilung der Themen</a:t>
            </a:r>
          </a:p>
          <a:p>
            <a:pPr marL="685800" lvl="1" indent="-342900">
              <a:buAutoNum type="arabicPeriod"/>
            </a:pPr>
            <a:r>
              <a:rPr lang="de-DE" dirty="0" smtClean="0"/>
              <a:t>Nachträgliches Tauschen/</a:t>
            </a:r>
            <a:r>
              <a:rPr lang="de-DE" dirty="0" err="1" smtClean="0"/>
              <a:t>Umwählen</a:t>
            </a:r>
            <a:r>
              <a:rPr lang="de-DE" dirty="0" smtClean="0"/>
              <a:t> der Themen eingeschränkt möglich </a:t>
            </a:r>
          </a:p>
          <a:p>
            <a:pPr lvl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975907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683567" y="3789040"/>
            <a:ext cx="8103273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5786" y="1785926"/>
            <a:ext cx="8358214" cy="4500595"/>
          </a:xfrm>
        </p:spPr>
        <p:txBody>
          <a:bodyPr/>
          <a:lstStyle/>
          <a:p>
            <a:r>
              <a:rPr lang="de-DE" dirty="0" smtClean="0"/>
              <a:t>Pflichtmodul „Allgemeine Wirtschaftsinformatik“</a:t>
            </a:r>
          </a:p>
          <a:p>
            <a:r>
              <a:rPr lang="de-DE" dirty="0" smtClean="0"/>
              <a:t>Schwerpunktmodul </a:t>
            </a:r>
            <a:r>
              <a:rPr lang="de-DE" dirty="0"/>
              <a:t>„ Internet Business und IT Security</a:t>
            </a:r>
            <a:r>
              <a:rPr lang="de-DE" dirty="0" smtClean="0"/>
              <a:t>“</a:t>
            </a:r>
          </a:p>
          <a:p>
            <a:r>
              <a:rPr lang="de-DE" dirty="0"/>
              <a:t>Wirtschaftsinformatik </a:t>
            </a:r>
            <a:r>
              <a:rPr lang="de-DE" dirty="0" smtClean="0"/>
              <a:t>Wahlmodul</a:t>
            </a:r>
          </a:p>
          <a:p>
            <a:r>
              <a:rPr lang="de-DE" dirty="0" smtClean="0"/>
              <a:t>Praktikum</a:t>
            </a:r>
          </a:p>
          <a:p>
            <a:r>
              <a:rPr lang="de-DE" dirty="0" smtClean="0"/>
              <a:t>Projektseminar</a:t>
            </a:r>
          </a:p>
          <a:p>
            <a:r>
              <a:rPr lang="de-DE" dirty="0" smtClean="0"/>
              <a:t>Bachelorarbeit</a:t>
            </a:r>
          </a:p>
          <a:p>
            <a:r>
              <a:rPr lang="de-DE" dirty="0" err="1"/>
              <a:t>Honors</a:t>
            </a:r>
            <a:endParaRPr lang="de-DE" dirty="0" smtClean="0"/>
          </a:p>
          <a:p>
            <a:r>
              <a:rPr lang="de-DE" dirty="0" smtClean="0"/>
              <a:t>Sonstiges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4422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006" y="1700808"/>
            <a:ext cx="8172450" cy="47815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86807" cy="500400"/>
          </a:xfrm>
        </p:spPr>
        <p:txBody>
          <a:bodyPr>
            <a:normAutofit/>
          </a:bodyPr>
          <a:lstStyle/>
          <a:p>
            <a:r>
              <a:rPr lang="de-DE" dirty="0" smtClean="0"/>
              <a:t>Bachelorarbeit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7" t="66887" r="4507" b="22622"/>
          <a:stretch/>
        </p:blipFill>
        <p:spPr>
          <a:xfrm>
            <a:off x="323528" y="4869160"/>
            <a:ext cx="8607726" cy="576064"/>
          </a:xfrm>
          <a:prstGeom prst="rect">
            <a:avLst/>
          </a:prstGeom>
          <a:ln w="1270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878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Anmeldung zur Bachelorarbeit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Dauer: 60 </a:t>
            </a:r>
            <a:r>
              <a:rPr lang="de-DE" dirty="0" smtClean="0"/>
              <a:t>Tage / 12 ECTS</a:t>
            </a:r>
            <a:endParaRPr lang="de-DE" dirty="0"/>
          </a:p>
          <a:p>
            <a:r>
              <a:rPr lang="de-DE" dirty="0" smtClean="0"/>
              <a:t>Themenvergabe online</a:t>
            </a:r>
          </a:p>
          <a:p>
            <a:r>
              <a:rPr lang="de-DE" dirty="0" smtClean="0"/>
              <a:t>Vorlauf von ca. 1 – 2 Monaten beachten</a:t>
            </a:r>
          </a:p>
          <a:p>
            <a:r>
              <a:rPr lang="de-DE" dirty="0" smtClean="0"/>
              <a:t>Generischer Anmeldeprozess: </a:t>
            </a:r>
            <a:endParaRPr lang="de-DE" dirty="0"/>
          </a:p>
          <a:p>
            <a:pPr marL="685800" lvl="1" indent="-342900">
              <a:buFont typeface="+mj-lt"/>
              <a:buAutoNum type="arabicPeriod"/>
            </a:pPr>
            <a:r>
              <a:rPr lang="de-DE" dirty="0"/>
              <a:t>Antrag beim Prüfungsamt auf Zuteilung einer Bachelorarbeit mit Angabe des </a:t>
            </a:r>
            <a:r>
              <a:rPr lang="de-DE" dirty="0" smtClean="0"/>
              <a:t>Lehrstuhls</a:t>
            </a:r>
            <a:endParaRPr lang="de-DE" dirty="0"/>
          </a:p>
          <a:p>
            <a:pPr marL="685800" lvl="1" indent="-342900">
              <a:buFont typeface="+mj-lt"/>
              <a:buAutoNum type="arabicPeriod"/>
            </a:pPr>
            <a:r>
              <a:rPr lang="de-DE" dirty="0" smtClean="0"/>
              <a:t>Abstimmung mit Lehrstuhl/Betreuer bzgl. Thema</a:t>
            </a:r>
          </a:p>
          <a:p>
            <a:pPr marL="685800" lvl="1" indent="-342900">
              <a:buFont typeface="+mj-lt"/>
              <a:buAutoNum type="arabicPeriod"/>
            </a:pPr>
            <a:r>
              <a:rPr lang="de-DE" dirty="0" smtClean="0"/>
              <a:t>Kick off Termin mit Betreuer </a:t>
            </a:r>
          </a:p>
          <a:p>
            <a:pPr marL="685800" lvl="1" indent="-342900">
              <a:buFont typeface="+mj-lt"/>
              <a:buAutoNum type="arabicPeriod"/>
            </a:pPr>
            <a:r>
              <a:rPr lang="de-DE" dirty="0" smtClean="0"/>
              <a:t>Brief vom Prüfungsamt mit Thema und Abgabetermin (evtl. an Heimatadresse)</a:t>
            </a:r>
          </a:p>
          <a:p>
            <a:pPr marL="342900" lvl="1" indent="0">
              <a:buNone/>
            </a:pPr>
            <a:endParaRPr lang="de-DE" dirty="0" smtClean="0"/>
          </a:p>
          <a:p>
            <a:pPr marL="323850" indent="-342900">
              <a:buFont typeface="+mj-lt"/>
              <a:buAutoNum type="arabicPeriod"/>
            </a:pPr>
            <a:endParaRPr lang="de-DE" dirty="0" smtClean="0"/>
          </a:p>
          <a:p>
            <a:pPr marL="0" indent="-19050">
              <a:buNone/>
            </a:pPr>
            <a:endParaRPr lang="de-DE" dirty="0" smtClean="0"/>
          </a:p>
          <a:p>
            <a:pPr lvl="1"/>
            <a:endParaRPr lang="de-DE" dirty="0"/>
          </a:p>
          <a:p>
            <a:pPr lvl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5405590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683567" y="4158133"/>
            <a:ext cx="8103273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5786" y="1785926"/>
            <a:ext cx="8358214" cy="4500595"/>
          </a:xfrm>
        </p:spPr>
        <p:txBody>
          <a:bodyPr/>
          <a:lstStyle/>
          <a:p>
            <a:r>
              <a:rPr lang="de-DE" dirty="0" smtClean="0"/>
              <a:t>Pflichtmodul „Allgemeine Wirtschaftsinformatik“</a:t>
            </a:r>
          </a:p>
          <a:p>
            <a:r>
              <a:rPr lang="de-DE" dirty="0" smtClean="0"/>
              <a:t>Schwerpunktmodul </a:t>
            </a:r>
            <a:r>
              <a:rPr lang="de-DE" dirty="0"/>
              <a:t>„ Internet Business und IT Security</a:t>
            </a:r>
            <a:r>
              <a:rPr lang="de-DE" dirty="0" smtClean="0"/>
              <a:t>“</a:t>
            </a:r>
          </a:p>
          <a:p>
            <a:r>
              <a:rPr lang="de-DE" dirty="0"/>
              <a:t>Wirtschaftsinformatik </a:t>
            </a:r>
            <a:r>
              <a:rPr lang="de-DE" dirty="0" smtClean="0"/>
              <a:t>Wahlmodul</a:t>
            </a:r>
          </a:p>
          <a:p>
            <a:r>
              <a:rPr lang="de-DE" dirty="0" smtClean="0"/>
              <a:t>Praktikum</a:t>
            </a:r>
          </a:p>
          <a:p>
            <a:r>
              <a:rPr lang="de-DE" dirty="0" smtClean="0"/>
              <a:t>Projektseminar</a:t>
            </a:r>
          </a:p>
          <a:p>
            <a:r>
              <a:rPr lang="de-DE" dirty="0" smtClean="0"/>
              <a:t>Bachelorarbeit</a:t>
            </a:r>
          </a:p>
          <a:p>
            <a:r>
              <a:rPr lang="de-DE" dirty="0" err="1"/>
              <a:t>Honors</a:t>
            </a:r>
            <a:endParaRPr lang="de-DE" dirty="0"/>
          </a:p>
          <a:p>
            <a:r>
              <a:rPr lang="de-DE" dirty="0" smtClean="0"/>
              <a:t>Sonstiges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7374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Arial" charset="0"/>
                <a:cs typeface="Arial" charset="0"/>
              </a:rPr>
              <a:t>Das Honors-Leitbild</a:t>
            </a:r>
            <a:endParaRPr lang="de-DE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1550" y="2041151"/>
            <a:ext cx="7548563" cy="4494961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4294967295"/>
          </p:nvPr>
        </p:nvSpPr>
        <p:spPr>
          <a:xfrm>
            <a:off x="6516216" y="6592267"/>
            <a:ext cx="2133600" cy="365125"/>
          </a:xfrm>
          <a:prstGeom prst="rect">
            <a:avLst/>
          </a:prstGeom>
        </p:spPr>
        <p:txBody>
          <a:bodyPr/>
          <a:lstStyle/>
          <a:p>
            <a:fld id="{5923034A-0855-4B66-9543-537159513586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0124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384" y="2132856"/>
            <a:ext cx="6037857" cy="4088986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938186" y="1295384"/>
            <a:ext cx="8001055" cy="50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accent2"/>
                </a:solidFill>
                <a:latin typeface="Verdana" pitchFamily="34" charset="0"/>
                <a:ea typeface="+mj-ea"/>
                <a:cs typeface="+mj-cs"/>
              </a:defRPr>
            </a:lvl1pPr>
          </a:lstStyle>
          <a:p>
            <a:r>
              <a:rPr lang="de-DE" dirty="0" smtClean="0">
                <a:latin typeface="Arial" charset="0"/>
                <a:cs typeface="Arial" charset="0"/>
              </a:rPr>
              <a:t>Auf einen Blick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8900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436688"/>
            <a:ext cx="7548563" cy="4079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dirty="0">
                <a:latin typeface="Arial" charset="0"/>
                <a:cs typeface="Arial" charset="0"/>
              </a:rPr>
              <a:t>Auswahlkriterien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979613"/>
            <a:ext cx="7548563" cy="4618037"/>
          </a:xfrm>
        </p:spPr>
        <p:txBody>
          <a:bodyPr/>
          <a:lstStyle/>
          <a:p>
            <a:pPr marL="271463" indent="-271463">
              <a:lnSpc>
                <a:spcPct val="13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de-DE" dirty="0"/>
              <a:t>Sehr gute Noten in Abitur und besser als 2,3 in Bachelorphase 1</a:t>
            </a:r>
          </a:p>
          <a:p>
            <a:pPr marL="271463" indent="-271463">
              <a:lnSpc>
                <a:spcPct val="13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de-DE" dirty="0"/>
              <a:t>Außeruniversitäres Engagement 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  <a:defRPr/>
            </a:pPr>
            <a:r>
              <a:rPr lang="de-DE" dirty="0"/>
              <a:t>z. B. in Sport, Kultur, Politik, Kirche, Jugendarbeit</a:t>
            </a:r>
          </a:p>
          <a:p>
            <a:pPr marL="271463" indent="-271463">
              <a:lnSpc>
                <a:spcPct val="13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de-DE" dirty="0"/>
              <a:t>Bereits absolvierte Praktika</a:t>
            </a:r>
          </a:p>
          <a:p>
            <a:pPr marL="271463" indent="-271463">
              <a:lnSpc>
                <a:spcPct val="13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de-DE" dirty="0"/>
              <a:t>Vielseitige fächerübergreifende Interessen</a:t>
            </a:r>
          </a:p>
          <a:p>
            <a:pPr marL="271463" indent="-271463">
              <a:lnSpc>
                <a:spcPct val="130000"/>
              </a:lnSpc>
              <a:spcBef>
                <a:spcPct val="20000"/>
              </a:spcBef>
              <a:buFont typeface="Arial" charset="0"/>
              <a:buChar char="•"/>
              <a:defRPr/>
            </a:pPr>
            <a:r>
              <a:rPr lang="de-DE" dirty="0"/>
              <a:t>Persönliche Eignung</a:t>
            </a:r>
          </a:p>
          <a:p>
            <a:pPr marL="742950" lvl="1" indent="-285750">
              <a:spcBef>
                <a:spcPct val="20000"/>
              </a:spcBef>
              <a:buFontTx/>
              <a:buChar char="-"/>
              <a:defRPr/>
            </a:pPr>
            <a:r>
              <a:rPr lang="de-DE" dirty="0"/>
              <a:t>Auswahl über eine schriftliche Bewerbung und ein  Bewerbungsgespräch mit dem „Honors“-Ausschuss</a:t>
            </a:r>
          </a:p>
          <a:p>
            <a:pPr marL="0" indent="0" eaLnBrk="1" hangingPunct="1">
              <a:defRPr/>
            </a:pPr>
            <a:endParaRPr lang="de-DE" dirty="0">
              <a:latin typeface="Frutiger Next LT W1G Bold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294967295"/>
          </p:nvPr>
        </p:nvSpPr>
        <p:spPr>
          <a:xfrm>
            <a:off x="6516216" y="6592267"/>
            <a:ext cx="2133600" cy="365125"/>
          </a:xfrm>
          <a:prstGeom prst="rect">
            <a:avLst/>
          </a:prstGeom>
        </p:spPr>
        <p:txBody>
          <a:bodyPr/>
          <a:lstStyle/>
          <a:p>
            <a:fld id="{5923034A-0855-4B66-9543-537159513586}" type="slidenum">
              <a:rPr lang="de-DE" smtClean="0"/>
              <a:pPr/>
              <a:t>29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688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750" y="2202666"/>
            <a:ext cx="7560840" cy="442370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86807" cy="500400"/>
          </a:xfrm>
        </p:spPr>
        <p:txBody>
          <a:bodyPr>
            <a:normAutofit fontScale="90000"/>
          </a:bodyPr>
          <a:lstStyle/>
          <a:p>
            <a:r>
              <a:rPr lang="de-DE" dirty="0"/>
              <a:t>Pflichtmodul „Allgemeine Wirtschaftsinformatik“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3" t="8023" r="4551" b="73618"/>
          <a:stretch/>
        </p:blipFill>
        <p:spPr>
          <a:xfrm>
            <a:off x="330696" y="2213742"/>
            <a:ext cx="8607726" cy="1008112"/>
          </a:xfrm>
          <a:prstGeom prst="rect">
            <a:avLst/>
          </a:prstGeom>
          <a:ln w="1270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5"/>
          <a:srcRect t="14045" r="701"/>
          <a:stretch/>
        </p:blipFill>
        <p:spPr>
          <a:xfrm>
            <a:off x="336621" y="2204864"/>
            <a:ext cx="8618536" cy="105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1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436688"/>
            <a:ext cx="7548563" cy="4079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dirty="0">
                <a:latin typeface="Arial" charset="0"/>
                <a:cs typeface="Arial" charset="0"/>
              </a:rPr>
              <a:t>„Honors“ Bachelor: Struktur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979613"/>
            <a:ext cx="7548563" cy="4618037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de-DE" b="0" i="1" dirty="0"/>
              <a:t>Das "Honors"-Bachelor-Programm setzt sich aus drei Blöcken zusammen: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6516216" y="6592267"/>
            <a:ext cx="2133600" cy="365125"/>
          </a:xfrm>
          <a:prstGeom prst="rect">
            <a:avLst/>
          </a:prstGeom>
        </p:spPr>
        <p:txBody>
          <a:bodyPr/>
          <a:lstStyle/>
          <a:p>
            <a:fld id="{5923034A-0855-4B66-9543-537159513586}" type="slidenum">
              <a:rPr lang="de-DE" smtClean="0"/>
              <a:pPr/>
              <a:t>30</a:t>
            </a:fld>
            <a:endParaRPr lang="de-DE" dirty="0"/>
          </a:p>
        </p:txBody>
      </p:sp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986BA54B-A696-4DC4-A8B8-07CDB986EBE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71550" y="2780928"/>
          <a:ext cx="7548564" cy="2004060"/>
        </p:xfrm>
        <a:graphic>
          <a:graphicData uri="http://schemas.openxmlformats.org/drawingml/2006/table">
            <a:tbl>
              <a:tblPr/>
              <a:tblGrid>
                <a:gridCol w="2516188">
                  <a:extLst>
                    <a:ext uri="{9D8B030D-6E8A-4147-A177-3AD203B41FA5}">
                      <a16:colId xmlns:a16="http://schemas.microsoft.com/office/drawing/2014/main" val="427855824"/>
                    </a:ext>
                  </a:extLst>
                </a:gridCol>
                <a:gridCol w="2516188">
                  <a:extLst>
                    <a:ext uri="{9D8B030D-6E8A-4147-A177-3AD203B41FA5}">
                      <a16:colId xmlns:a16="http://schemas.microsoft.com/office/drawing/2014/main" val="3514965431"/>
                    </a:ext>
                  </a:extLst>
                </a:gridCol>
                <a:gridCol w="2516188">
                  <a:extLst>
                    <a:ext uri="{9D8B030D-6E8A-4147-A177-3AD203B41FA5}">
                      <a16:colId xmlns:a16="http://schemas.microsoft.com/office/drawing/2014/main" val="134833685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Reguläres Studium</a:t>
                      </a:r>
                    </a:p>
                  </a:txBody>
                  <a:tcPr anchor="ctr"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r>
                        <a:rPr lang="de-DE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Honors</a:t>
                      </a:r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"-Modul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Zusatzteil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68714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285750" lvl="0" indent="-285750" algn="l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Modul- und Seminarblock</a:t>
                      </a:r>
                    </a:p>
                    <a:p>
                      <a:pPr marL="285750" lvl="0" indent="-285750" algn="l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Bachelorarbeit</a:t>
                      </a:r>
                    </a:p>
                  </a:txBody>
                  <a:tcPr>
                    <a:lnL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Honors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"-Seminar</a:t>
                      </a:r>
                    </a:p>
                    <a:p>
                      <a:pPr marL="285750" lvl="0" indent="-285750" algn="l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</a:t>
                      </a:r>
                      <a:r>
                        <a:rPr lang="de-DE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Honors</a:t>
                      </a: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"-Projekt</a:t>
                      </a:r>
                    </a:p>
                    <a:p>
                      <a:pPr marL="285750" lvl="0" indent="-285750" algn="l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Pflichtpraktikum</a:t>
                      </a:r>
                    </a:p>
                    <a:p>
                      <a:pPr marL="285750" lvl="0" indent="-285750" algn="l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Exkursionen, Fachvorträge und Workshops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285750" lvl="0" indent="-285750" algn="l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Softskill- und Methodenkurse</a:t>
                      </a:r>
                    </a:p>
                    <a:p>
                      <a:pPr marL="285750" lvl="0" indent="-285750" algn="l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Mentoring durch Professoren</a:t>
                      </a:r>
                    </a:p>
                    <a:p>
                      <a:pPr marL="285750" lvl="0" indent="-285750" algn="l">
                        <a:spcAft>
                          <a:spcPts val="3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Auslandsaufenthalt (optional)</a:t>
                      </a:r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pattFill prst="ltUpDiag">
                      <a:fgClr>
                        <a:schemeClr val="bg1">
                          <a:lumMod val="85000"/>
                        </a:schemeClr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46988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4126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436688"/>
            <a:ext cx="7548563" cy="4079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>
                <a:latin typeface="Arial" charset="0"/>
                <a:cs typeface="Arial" charset="0"/>
              </a:rPr>
              <a:t>„Honors“ Bachelor Modul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979613"/>
            <a:ext cx="7548563" cy="4618037"/>
          </a:xfrm>
        </p:spPr>
        <p:txBody>
          <a:bodyPr/>
          <a:lstStyle/>
          <a:p>
            <a:pPr marL="0" indent="0">
              <a:defRPr/>
            </a:pPr>
            <a:r>
              <a:rPr lang="de-DE" dirty="0"/>
              <a:t>Zusätzlich zu absolvierende 20 KP in Studienphase 2:</a:t>
            </a:r>
          </a:p>
          <a:p>
            <a:pPr marL="742950" lvl="1" indent="-285750">
              <a:buFont typeface="Symbol" panose="05050102010706020507" pitchFamily="18" charset="2"/>
              <a:buChar char="-"/>
              <a:defRPr/>
            </a:pPr>
            <a:r>
              <a:rPr lang="de-DE" dirty="0"/>
              <a:t>„Honors“- Seminar (8 KP)</a:t>
            </a:r>
          </a:p>
          <a:p>
            <a:pPr marL="742950" lvl="1" indent="-285750">
              <a:buFont typeface="Symbol" panose="05050102010706020507" pitchFamily="18" charset="2"/>
              <a:buChar char="-"/>
              <a:defRPr/>
            </a:pPr>
            <a:r>
              <a:rPr lang="de-DE" dirty="0"/>
              <a:t>„Honors“- Projekt (6 KP)</a:t>
            </a:r>
          </a:p>
          <a:p>
            <a:pPr marL="742950" lvl="1" indent="-285750">
              <a:buFont typeface="Symbol" panose="05050102010706020507" pitchFamily="18" charset="2"/>
              <a:buChar char="-"/>
              <a:defRPr/>
            </a:pPr>
            <a:r>
              <a:rPr lang="de-DE" dirty="0"/>
              <a:t>„Honors“- Praktikum (4 KP) 	</a:t>
            </a:r>
          </a:p>
          <a:p>
            <a:pPr marL="742950" lvl="1" indent="-285750">
              <a:buFont typeface="Symbol" panose="05050102010706020507" pitchFamily="18" charset="2"/>
              <a:buChar char="-"/>
              <a:defRPr/>
            </a:pPr>
            <a:r>
              <a:rPr lang="de-DE" dirty="0"/>
              <a:t>„Honors“- Exkursionen und -schulungen (2 KP)</a:t>
            </a:r>
            <a:br>
              <a:rPr lang="de-DE" dirty="0"/>
            </a:br>
            <a:r>
              <a:rPr lang="de-DE" sz="1400" dirty="0"/>
              <a:t>(z.B. Rhetorik, Kommunikation, interkulturelles Training, Konfliktmanagement)</a:t>
            </a:r>
          </a:p>
          <a:p>
            <a:pPr marL="0" indent="0" eaLnBrk="1" hangingPunct="1">
              <a:defRPr/>
            </a:pPr>
            <a:endParaRPr lang="de-DE" dirty="0"/>
          </a:p>
        </p:txBody>
      </p:sp>
      <p:pic>
        <p:nvPicPr>
          <p:cNvPr id="26629" name="Picture 9" descr="Y:\Fotos\2011_Mai Exkursion Berlin\DSC00341.JPG"/>
          <p:cNvPicPr>
            <a:picLocks noChangeAspect="1" noChangeArrowheads="1"/>
          </p:cNvPicPr>
          <p:nvPr/>
        </p:nvPicPr>
        <p:blipFill>
          <a:blip r:embed="rId2" cstate="print"/>
          <a:srcRect l="22034" t="-2542" r="6779"/>
          <a:stretch>
            <a:fillRect/>
          </a:stretch>
        </p:blipFill>
        <p:spPr bwMode="auto">
          <a:xfrm>
            <a:off x="5230813" y="4270375"/>
            <a:ext cx="2520950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6516216" y="6592267"/>
            <a:ext cx="2133600" cy="365125"/>
          </a:xfrm>
          <a:prstGeom prst="rect">
            <a:avLst/>
          </a:prstGeom>
        </p:spPr>
        <p:txBody>
          <a:bodyPr/>
          <a:lstStyle/>
          <a:p>
            <a:fld id="{5923034A-0855-4B66-9543-537159513586}" type="slidenum">
              <a:rPr lang="de-DE" smtClean="0"/>
              <a:pPr/>
              <a:t>31</a:t>
            </a:fld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493663"/>
            <a:ext cx="3309938" cy="220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50763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436688"/>
            <a:ext cx="7548563" cy="4079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dirty="0" smtClean="0">
                <a:latin typeface="Arial" charset="0"/>
                <a:cs typeface="Arial" charset="0"/>
              </a:rPr>
              <a:t>Beispiele</a:t>
            </a:r>
            <a:endParaRPr lang="de-DE" dirty="0">
              <a:latin typeface="Arial" charset="0"/>
              <a:cs typeface="Arial" charset="0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979613"/>
            <a:ext cx="5184775" cy="461803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ts val="2800"/>
              </a:lnSpc>
              <a:spcAft>
                <a:spcPts val="1200"/>
              </a:spcAft>
              <a:buNone/>
              <a:defRPr/>
            </a:pPr>
            <a:r>
              <a:rPr lang="de-DE" b="0" dirty="0" smtClean="0"/>
              <a:t>Projekte:</a:t>
            </a:r>
          </a:p>
          <a:p>
            <a:pPr marL="182563" indent="-182563">
              <a:spcAft>
                <a:spcPts val="1200"/>
              </a:spcAft>
              <a:buFontTx/>
              <a:buChar char="•"/>
              <a:defRPr/>
            </a:pPr>
            <a:r>
              <a:rPr lang="de-DE" b="0" dirty="0" smtClean="0"/>
              <a:t>Erstellung </a:t>
            </a:r>
            <a:r>
              <a:rPr lang="de-DE" b="0" dirty="0"/>
              <a:t>einer Prozesslandkarte für die Burda Digital Systems GmbH und die </a:t>
            </a:r>
            <a:r>
              <a:rPr lang="de-DE" b="0" dirty="0" err="1"/>
              <a:t>Valiton</a:t>
            </a:r>
            <a:r>
              <a:rPr lang="de-DE" b="0" dirty="0"/>
              <a:t> </a:t>
            </a:r>
            <a:r>
              <a:rPr lang="de-DE" b="0" dirty="0" smtClean="0"/>
              <a:t>GmbH</a:t>
            </a:r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de-DE" b="0" dirty="0" smtClean="0"/>
              <a:t>Exkursionen:</a:t>
            </a:r>
            <a:endParaRPr lang="de-DE" b="0" dirty="0"/>
          </a:p>
          <a:p>
            <a:pPr marL="182563" indent="-182563">
              <a:spcAft>
                <a:spcPts val="1200"/>
              </a:spcAft>
              <a:buFontTx/>
              <a:buChar char="•"/>
              <a:defRPr/>
            </a:pPr>
            <a:r>
              <a:rPr lang="de-DE" b="0" dirty="0"/>
              <a:t>Deutsche Bank Case Study und EZB (2018</a:t>
            </a:r>
            <a:r>
              <a:rPr lang="de-DE" b="0" dirty="0" smtClean="0"/>
              <a:t>)</a:t>
            </a:r>
            <a:endParaRPr lang="de-DE" dirty="0">
              <a:latin typeface="Frutiger Next LT W1G Bold"/>
            </a:endParaRPr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de-DE" b="0" dirty="0" smtClean="0">
                <a:latin typeface="Frutiger Next LT W1G Bold"/>
              </a:rPr>
              <a:t>Seminare:</a:t>
            </a:r>
            <a:endParaRPr lang="de-DE" b="0" dirty="0">
              <a:latin typeface="Frutiger Next LT W1G Bold"/>
            </a:endParaRPr>
          </a:p>
          <a:p>
            <a:pPr marL="182563" indent="-182563">
              <a:spcAft>
                <a:spcPts val="1200"/>
              </a:spcAft>
              <a:buFontTx/>
              <a:buChar char="•"/>
              <a:defRPr/>
            </a:pPr>
            <a:r>
              <a:rPr lang="de-DE" b="0" dirty="0"/>
              <a:t>Mehrmals erfolgreiche Teilnahme am Postbank </a:t>
            </a:r>
            <a:r>
              <a:rPr lang="de-DE" b="0" dirty="0" err="1"/>
              <a:t>Finance</a:t>
            </a:r>
            <a:r>
              <a:rPr lang="de-DE" b="0" dirty="0"/>
              <a:t> </a:t>
            </a:r>
            <a:r>
              <a:rPr lang="de-DE" b="0" dirty="0" smtClean="0"/>
              <a:t>Award</a:t>
            </a:r>
          </a:p>
          <a:p>
            <a:pPr marL="0" indent="0">
              <a:spcAft>
                <a:spcPts val="1200"/>
              </a:spcAft>
              <a:buNone/>
              <a:defRPr/>
            </a:pPr>
            <a:r>
              <a:rPr lang="de-DE" b="0" dirty="0" smtClean="0"/>
              <a:t>Soziale Projekte:</a:t>
            </a:r>
          </a:p>
          <a:p>
            <a:pPr marL="182563" indent="-182563">
              <a:lnSpc>
                <a:spcPct val="110000"/>
              </a:lnSpc>
              <a:spcAft>
                <a:spcPts val="1200"/>
              </a:spcAft>
              <a:buFontTx/>
              <a:buChar char="•"/>
              <a:defRPr/>
            </a:pPr>
            <a:r>
              <a:rPr lang="de-DE" b="0" dirty="0"/>
              <a:t>Aktion „Saubere Landschaft“ Reinigungsaktion am Guggenberger See am 08.06.2018</a:t>
            </a:r>
          </a:p>
        </p:txBody>
      </p:sp>
      <p:pic>
        <p:nvPicPr>
          <p:cNvPr id="31750" name="Grafik 7" descr="IMGP5588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4439" y="1268760"/>
            <a:ext cx="2376487" cy="178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liennummernplatzhalter 6"/>
          <p:cNvSpPr>
            <a:spLocks noGrp="1"/>
          </p:cNvSpPr>
          <p:nvPr>
            <p:ph type="sldNum" sz="quarter" idx="4294967295"/>
          </p:nvPr>
        </p:nvSpPr>
        <p:spPr>
          <a:xfrm>
            <a:off x="6516216" y="6592267"/>
            <a:ext cx="2133600" cy="365125"/>
          </a:xfrm>
          <a:prstGeom prst="rect">
            <a:avLst/>
          </a:prstGeom>
        </p:spPr>
        <p:txBody>
          <a:bodyPr/>
          <a:lstStyle/>
          <a:p>
            <a:fld id="{5923034A-0855-4B66-9543-537159513586}" type="slidenum">
              <a:rPr lang="de-DE" smtClean="0"/>
              <a:pPr/>
              <a:t>32</a:t>
            </a:fld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l="18862" r="19927"/>
          <a:stretch/>
        </p:blipFill>
        <p:spPr>
          <a:xfrm>
            <a:off x="6910602" y="5069394"/>
            <a:ext cx="1633570" cy="1501169"/>
          </a:xfrm>
          <a:prstGeom prst="rect">
            <a:avLst/>
          </a:prstGeom>
        </p:spPr>
      </p:pic>
      <p:pic>
        <p:nvPicPr>
          <p:cNvPr id="9" name="Picture 2" descr="http://www.regensburg-digital.de/wp-content/uploads/2015/06/Regensburg_Postbank_Finance_Awar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554" y="3350779"/>
            <a:ext cx="2205666" cy="147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1099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971550" y="2366342"/>
            <a:ext cx="3525838" cy="580644"/>
          </a:xfrm>
        </p:spPr>
        <p:txBody>
          <a:bodyPr/>
          <a:lstStyle/>
          <a:p>
            <a:pPr>
              <a:lnSpc>
                <a:spcPts val="3000"/>
              </a:lnSpc>
            </a:pPr>
            <a:r>
              <a:rPr lang="de-DE" sz="1800" dirty="0"/>
              <a:t>Der „</a:t>
            </a:r>
            <a:r>
              <a:rPr lang="de-DE" sz="1800" dirty="0" err="1"/>
              <a:t>Honors</a:t>
            </a:r>
            <a:r>
              <a:rPr lang="de-DE" sz="1800" dirty="0"/>
              <a:t>“-Ausschuss</a:t>
            </a:r>
          </a:p>
          <a:p>
            <a:pPr>
              <a:lnSpc>
                <a:spcPts val="3000"/>
              </a:lnSpc>
            </a:pPr>
            <a:endParaRPr lang="de-DE" sz="1800" dirty="0"/>
          </a:p>
        </p:txBody>
      </p:sp>
      <p:sp>
        <p:nvSpPr>
          <p:cNvPr id="14340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971549" y="3006104"/>
            <a:ext cx="3494505" cy="3586163"/>
          </a:xfrm>
        </p:spPr>
        <p:txBody>
          <a:bodyPr/>
          <a:lstStyle/>
          <a:p>
            <a:pPr eaLnBrk="1" hangingPunct="1">
              <a:lnSpc>
                <a:spcPts val="3000"/>
              </a:lnSpc>
              <a:defRPr/>
            </a:pPr>
            <a:endParaRPr lang="de-DE" sz="1800" dirty="0"/>
          </a:p>
          <a:p>
            <a:pPr eaLnBrk="1" hangingPunct="1">
              <a:lnSpc>
                <a:spcPts val="3000"/>
              </a:lnSpc>
              <a:defRPr/>
            </a:pPr>
            <a:r>
              <a:rPr lang="de-DE" sz="1800" b="0" dirty="0"/>
              <a:t>Prof. Dr. Michael </a:t>
            </a:r>
            <a:r>
              <a:rPr lang="de-DE" sz="1800" b="0" dirty="0" err="1"/>
              <a:t>Dowling</a:t>
            </a:r>
            <a:endParaRPr lang="de-DE" sz="1800" b="0" dirty="0"/>
          </a:p>
          <a:p>
            <a:pPr eaLnBrk="1" hangingPunct="1">
              <a:lnSpc>
                <a:spcPts val="3000"/>
              </a:lnSpc>
              <a:defRPr/>
            </a:pPr>
            <a:r>
              <a:rPr lang="de-DE" sz="1800" b="0" dirty="0"/>
              <a:t>Prof. Dr. Lutz Arnold</a:t>
            </a:r>
          </a:p>
          <a:p>
            <a:pPr eaLnBrk="1" hangingPunct="1">
              <a:lnSpc>
                <a:spcPts val="3000"/>
              </a:lnSpc>
              <a:defRPr/>
            </a:pPr>
            <a:r>
              <a:rPr lang="de-DE" sz="1800" b="0" dirty="0"/>
              <a:t>Prof. Dr. Günther </a:t>
            </a:r>
            <a:r>
              <a:rPr lang="de-DE" sz="1800" b="0" dirty="0" err="1"/>
              <a:t>Pernul</a:t>
            </a:r>
            <a:endParaRPr lang="de-DE" sz="1800" b="0" dirty="0"/>
          </a:p>
          <a:p>
            <a:pPr eaLnBrk="1" hangingPunct="1">
              <a:lnSpc>
                <a:spcPts val="3000"/>
              </a:lnSpc>
              <a:defRPr/>
            </a:pPr>
            <a:endParaRPr lang="de-DE" sz="1800" dirty="0"/>
          </a:p>
          <a:p>
            <a:pPr eaLnBrk="1" hangingPunct="1">
              <a:lnSpc>
                <a:spcPts val="3000"/>
              </a:lnSpc>
              <a:defRPr/>
            </a:pPr>
            <a:endParaRPr lang="de-DE" sz="1800" dirty="0"/>
          </a:p>
          <a:p>
            <a:pPr eaLnBrk="1" hangingPunct="1">
              <a:lnSpc>
                <a:spcPts val="3000"/>
              </a:lnSpc>
              <a:defRPr/>
            </a:pPr>
            <a:endParaRPr lang="de-DE" sz="18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3"/>
          </p:nvPr>
        </p:nvSpPr>
        <p:spPr>
          <a:xfrm>
            <a:off x="4776302" y="2132857"/>
            <a:ext cx="3774643" cy="419282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de-DE" sz="1800" dirty="0" smtClean="0"/>
              <a:t>„</a:t>
            </a:r>
            <a:r>
              <a:rPr lang="de-DE" sz="1800" dirty="0" err="1" smtClean="0"/>
              <a:t>Honors</a:t>
            </a:r>
            <a:r>
              <a:rPr lang="de-DE" sz="1800" dirty="0"/>
              <a:t>“- Assistenten: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4"/>
          </p:nvPr>
        </p:nvSpPr>
        <p:spPr>
          <a:xfrm>
            <a:off x="4538011" y="3006103"/>
            <a:ext cx="4299491" cy="3586163"/>
          </a:xfrm>
        </p:spPr>
        <p:txBody>
          <a:bodyPr/>
          <a:lstStyle/>
          <a:p>
            <a:pPr>
              <a:lnSpc>
                <a:spcPts val="3000"/>
              </a:lnSpc>
            </a:pPr>
            <a:endParaRPr lang="de-DE" sz="1800" dirty="0"/>
          </a:p>
          <a:p>
            <a:pPr>
              <a:lnSpc>
                <a:spcPts val="3000"/>
              </a:lnSpc>
            </a:pPr>
            <a:r>
              <a:rPr lang="de-DE" sz="1800" b="0" dirty="0"/>
              <a:t>Dr. Dr. Stefanie Steinhauser, BWL</a:t>
            </a:r>
          </a:p>
          <a:p>
            <a:pPr>
              <a:lnSpc>
                <a:spcPts val="3000"/>
              </a:lnSpc>
            </a:pPr>
            <a:r>
              <a:rPr lang="de-DE" sz="1800" b="0" dirty="0"/>
              <a:t>Lars Schlereth, VWL</a:t>
            </a:r>
          </a:p>
          <a:p>
            <a:pPr>
              <a:lnSpc>
                <a:spcPts val="3000"/>
              </a:lnSpc>
            </a:pPr>
            <a:r>
              <a:rPr lang="de-DE" sz="1800" b="0" dirty="0" err="1"/>
              <a:t>Marietheres</a:t>
            </a:r>
            <a:r>
              <a:rPr lang="de-DE" sz="1800" b="0" dirty="0"/>
              <a:t> Dietz, WINFO</a:t>
            </a:r>
          </a:p>
          <a:p>
            <a:pPr>
              <a:lnSpc>
                <a:spcPts val="3000"/>
              </a:lnSpc>
            </a:pPr>
            <a:endParaRPr lang="de-DE" sz="1800" dirty="0"/>
          </a:p>
          <a:p>
            <a:pPr>
              <a:lnSpc>
                <a:spcPts val="3000"/>
              </a:lnSpc>
            </a:pP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23034A-0855-4B66-9543-537159513586}" type="slidenum">
              <a:rPr lang="de-DE" smtClean="0"/>
              <a:pPr/>
              <a:t>33</a:t>
            </a:fld>
            <a:endParaRPr lang="de-DE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436688"/>
            <a:ext cx="7548563" cy="4079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dirty="0">
                <a:latin typeface="Arial" charset="0"/>
                <a:cs typeface="Arial" charset="0"/>
              </a:rPr>
              <a:t>Kontakt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99592" y="5661248"/>
            <a:ext cx="754856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1" hangingPunct="1">
              <a:lnSpc>
                <a:spcPts val="3000"/>
              </a:lnSpc>
              <a:defRPr/>
            </a:pPr>
            <a:r>
              <a:rPr lang="de-DE" sz="1800" b="1" kern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Weitere Informationen:	</a:t>
            </a:r>
            <a:r>
              <a:rPr lang="de-DE" sz="1800" b="1" kern="0" dirty="0">
                <a:solidFill>
                  <a:srgbClr val="0087B2"/>
                </a:solidFill>
                <a:latin typeface="Arial" pitchFamily="34" charset="0"/>
                <a:cs typeface="Arial" pitchFamily="34" charset="0"/>
                <a:hlinkClick r:id="rId2"/>
              </a:rPr>
              <a:t>www.honors.de</a:t>
            </a:r>
            <a:endParaRPr lang="de-DE" sz="1800" b="1" kern="0" dirty="0">
              <a:solidFill>
                <a:srgbClr val="0087B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5371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683567" y="4546444"/>
            <a:ext cx="8103273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5786" y="1785926"/>
            <a:ext cx="8358214" cy="4500595"/>
          </a:xfrm>
        </p:spPr>
        <p:txBody>
          <a:bodyPr/>
          <a:lstStyle/>
          <a:p>
            <a:r>
              <a:rPr lang="de-DE" dirty="0" smtClean="0"/>
              <a:t>Pflichtmodul „Allgemeine Wirtschaftsinformatik“</a:t>
            </a:r>
          </a:p>
          <a:p>
            <a:r>
              <a:rPr lang="de-DE" dirty="0" smtClean="0"/>
              <a:t>Schwerpunktmodul </a:t>
            </a:r>
            <a:r>
              <a:rPr lang="de-DE" dirty="0"/>
              <a:t>„ Internet Business und IT Security</a:t>
            </a:r>
            <a:r>
              <a:rPr lang="de-DE" dirty="0" smtClean="0"/>
              <a:t>“</a:t>
            </a:r>
          </a:p>
          <a:p>
            <a:r>
              <a:rPr lang="de-DE" dirty="0"/>
              <a:t>Wirtschaftsinformatik </a:t>
            </a:r>
            <a:r>
              <a:rPr lang="de-DE" dirty="0" smtClean="0"/>
              <a:t>Wahlmodul</a:t>
            </a:r>
          </a:p>
          <a:p>
            <a:r>
              <a:rPr lang="de-DE" dirty="0" smtClean="0"/>
              <a:t>Praktikum</a:t>
            </a:r>
          </a:p>
          <a:p>
            <a:r>
              <a:rPr lang="de-DE" dirty="0" smtClean="0"/>
              <a:t>Projektseminar</a:t>
            </a:r>
          </a:p>
          <a:p>
            <a:r>
              <a:rPr lang="de-DE" dirty="0" smtClean="0"/>
              <a:t>Bachelorarbeit</a:t>
            </a:r>
          </a:p>
          <a:p>
            <a:r>
              <a:rPr lang="de-DE" dirty="0" err="1"/>
              <a:t>Honors</a:t>
            </a:r>
            <a:endParaRPr lang="de-DE" dirty="0"/>
          </a:p>
          <a:p>
            <a:r>
              <a:rPr lang="de-DE" dirty="0" smtClean="0"/>
              <a:t>Sonstiges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439031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Sonstige Hinweise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Anrechnung von Auslandsleistungen</a:t>
            </a:r>
          </a:p>
          <a:p>
            <a:pPr lvl="1"/>
            <a:r>
              <a:rPr lang="de-DE" dirty="0" smtClean="0"/>
              <a:t>Anerkennung </a:t>
            </a:r>
            <a:r>
              <a:rPr lang="de-DE" b="1" dirty="0" smtClean="0"/>
              <a:t>vor</a:t>
            </a:r>
            <a:r>
              <a:rPr lang="de-DE" dirty="0" smtClean="0"/>
              <a:t> Abreise klären</a:t>
            </a:r>
          </a:p>
          <a:p>
            <a:r>
              <a:rPr lang="de-DE" dirty="0" smtClean="0"/>
              <a:t>Urlaubssemester</a:t>
            </a:r>
          </a:p>
          <a:p>
            <a:pPr lvl="1"/>
            <a:r>
              <a:rPr lang="de-DE" dirty="0" smtClean="0"/>
              <a:t>Praktikum</a:t>
            </a:r>
          </a:p>
          <a:p>
            <a:pPr lvl="1"/>
            <a:r>
              <a:rPr lang="de-DE" dirty="0" smtClean="0"/>
              <a:t>Auslandssemester</a:t>
            </a:r>
          </a:p>
          <a:p>
            <a:pPr lvl="1"/>
            <a:r>
              <a:rPr lang="de-DE" dirty="0" smtClean="0"/>
              <a:t>Krankheit</a:t>
            </a:r>
          </a:p>
          <a:p>
            <a:pPr lvl="1"/>
            <a:r>
              <a:rPr lang="de-DE" dirty="0" smtClean="0"/>
              <a:t>Betreuung eigener Kinder</a:t>
            </a:r>
          </a:p>
          <a:p>
            <a:r>
              <a:rPr lang="de-DE" dirty="0" smtClean="0"/>
              <a:t>Belegung von Masterkursen</a:t>
            </a:r>
          </a:p>
          <a:p>
            <a:pPr lvl="1"/>
            <a:r>
              <a:rPr lang="de-DE" dirty="0" smtClean="0"/>
              <a:t>Keine Einbringung von Schwerpunkt- oder Pflichtmodulen möglich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24612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20888"/>
            <a:ext cx="4664075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344613" y="1328738"/>
            <a:ext cx="6448425" cy="608012"/>
          </a:xfrm>
        </p:spPr>
        <p:txBody>
          <a:bodyPr anchor="ctr"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z="2400" dirty="0">
                <a:solidFill>
                  <a:schemeClr val="accent2"/>
                </a:solidFill>
              </a:rPr>
              <a:t>Wo </a:t>
            </a:r>
            <a:r>
              <a:rPr lang="en-GB" altLang="de-DE" sz="2400" dirty="0" err="1">
                <a:solidFill>
                  <a:schemeClr val="accent2"/>
                </a:solidFill>
              </a:rPr>
              <a:t>gibt</a:t>
            </a:r>
            <a:r>
              <a:rPr lang="en-GB" altLang="de-DE" sz="2400" dirty="0">
                <a:solidFill>
                  <a:schemeClr val="accent2"/>
                </a:solidFill>
              </a:rPr>
              <a:t> </a:t>
            </a:r>
            <a:r>
              <a:rPr lang="en-GB" altLang="de-DE" sz="2400" dirty="0" err="1">
                <a:solidFill>
                  <a:schemeClr val="accent2"/>
                </a:solidFill>
              </a:rPr>
              <a:t>es</a:t>
            </a:r>
            <a:r>
              <a:rPr lang="en-GB" altLang="de-DE" sz="2400" dirty="0">
                <a:solidFill>
                  <a:schemeClr val="accent2"/>
                </a:solidFill>
              </a:rPr>
              <a:t> </a:t>
            </a:r>
            <a:r>
              <a:rPr lang="en-GB" altLang="de-DE" sz="2400" dirty="0" err="1">
                <a:solidFill>
                  <a:schemeClr val="accent2"/>
                </a:solidFill>
              </a:rPr>
              <a:t>Hilfe</a:t>
            </a:r>
            <a:r>
              <a:rPr lang="en-GB" altLang="de-DE" sz="2400" dirty="0">
                <a:solidFill>
                  <a:schemeClr val="accent2"/>
                </a:solidFill>
              </a:rPr>
              <a:t> </a:t>
            </a:r>
            <a:r>
              <a:rPr lang="en-GB" altLang="de-DE" sz="2400" dirty="0" err="1">
                <a:solidFill>
                  <a:schemeClr val="accent2"/>
                </a:solidFill>
              </a:rPr>
              <a:t>bei</a:t>
            </a:r>
            <a:r>
              <a:rPr lang="en-GB" altLang="de-DE" sz="2400" dirty="0">
                <a:solidFill>
                  <a:schemeClr val="accent2"/>
                </a:solidFill>
              </a:rPr>
              <a:t> </a:t>
            </a:r>
            <a:r>
              <a:rPr lang="en-GB" altLang="de-DE" sz="2400" dirty="0" err="1">
                <a:solidFill>
                  <a:schemeClr val="accent2"/>
                </a:solidFill>
              </a:rPr>
              <a:t>Fragen</a:t>
            </a:r>
            <a:r>
              <a:rPr lang="en-GB" altLang="de-DE" sz="2400" dirty="0">
                <a:solidFill>
                  <a:schemeClr val="accent2"/>
                </a:solidFill>
              </a:rPr>
              <a:t>?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2425" y="2133600"/>
            <a:ext cx="5587727" cy="3873500"/>
          </a:xfrm>
        </p:spPr>
        <p:txBody>
          <a:bodyPr>
            <a:normAutofit fontScale="92500"/>
          </a:bodyPr>
          <a:lstStyle/>
          <a:p>
            <a:pPr marL="0" indent="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z="17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Fragen</a:t>
            </a:r>
            <a:r>
              <a:rPr lang="en-GB" altLang="de-DE" sz="17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de-DE" sz="17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zum</a:t>
            </a:r>
            <a:r>
              <a:rPr lang="en-GB" altLang="de-DE" sz="17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de-DE" sz="17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Inhalt</a:t>
            </a:r>
            <a:r>
              <a:rPr lang="en-GB" altLang="de-DE" sz="1700" dirty="0" smtClean="0">
                <a:ea typeface="Verdana" panose="020B0604030504040204" pitchFamily="34" charset="0"/>
                <a:cs typeface="Verdana" panose="020B0604030504040204" pitchFamily="34" charset="0"/>
              </a:rPr>
              <a:t> und </a:t>
            </a:r>
            <a:r>
              <a:rPr lang="en-GB" altLang="de-DE" sz="17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Stoff</a:t>
            </a:r>
            <a:r>
              <a:rPr lang="en-GB" altLang="de-DE" sz="17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de-DE" sz="17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einer</a:t>
            </a:r>
            <a:r>
              <a:rPr lang="en-GB" altLang="de-DE" sz="17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de-DE" sz="17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Vorlesung</a:t>
            </a:r>
            <a:r>
              <a:rPr lang="en-GB" altLang="de-DE" sz="1700" dirty="0" smtClean="0"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indent="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z="17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Übungsleiter</a:t>
            </a:r>
            <a:r>
              <a:rPr lang="en-GB" altLang="de-DE" sz="17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de-DE" sz="17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oder</a:t>
            </a:r>
            <a:r>
              <a:rPr lang="en-GB" altLang="de-DE" sz="17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de-DE" sz="17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Professoren</a:t>
            </a:r>
            <a:endParaRPr lang="en-GB" altLang="de-DE" sz="17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de-DE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z="16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Allgemeine</a:t>
            </a:r>
            <a:r>
              <a:rPr lang="en-GB" altLang="de-DE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de-DE" sz="16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Fragen</a:t>
            </a:r>
            <a:r>
              <a:rPr lang="en-GB" altLang="de-DE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marL="0" indent="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z="16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Studienberatung</a:t>
            </a:r>
            <a:r>
              <a:rPr lang="en-GB" altLang="de-DE" sz="1600" b="0" dirty="0" smtClean="0"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de-DE" sz="1500" b="0" dirty="0" smtClean="0">
                <a:ea typeface="Verdana" panose="020B0604030504040204" pitchFamily="34" charset="0"/>
                <a:cs typeface="Verdana" panose="020B0604030504040204" pitchFamily="34" charset="0"/>
              </a:rPr>
              <a:t>RW S 109a</a:t>
            </a:r>
          </a:p>
          <a:p>
            <a:pPr marL="0" indent="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z="1500" b="0" dirty="0" smtClean="0">
                <a:ea typeface="Verdana" panose="020B0604030504040204" pitchFamily="34" charset="0"/>
                <a:cs typeface="Verdana" panose="020B0604030504040204" pitchFamily="34" charset="0"/>
              </a:rPr>
              <a:t>Hr. Ringer: Mo 10-11 und Di 14-15</a:t>
            </a:r>
          </a:p>
          <a:p>
            <a:pPr marL="0" indent="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z="1500" b="0" dirty="0" smtClean="0">
                <a:ea typeface="Verdana" panose="020B0604030504040204" pitchFamily="34" charset="0"/>
                <a:cs typeface="Verdana" panose="020B0604030504040204" pitchFamily="34" charset="0"/>
              </a:rPr>
              <a:t>Hr. Lang: </a:t>
            </a:r>
            <a:r>
              <a:rPr lang="de-DE" altLang="de-DE" sz="1500" b="0" dirty="0" smtClean="0">
                <a:ea typeface="Verdana" panose="020B0604030504040204" pitchFamily="34" charset="0"/>
                <a:cs typeface="Verdana" panose="020B0604030504040204" pitchFamily="34" charset="0"/>
              </a:rPr>
              <a:t>Mi 10-11 und Do 13-14</a:t>
            </a:r>
            <a:endParaRPr lang="en-GB" altLang="de-DE" sz="1500" b="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indent="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de-DE" sz="1600" b="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indent="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de-DE" sz="1600" b="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lvl="1" indent="0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z="1600" dirty="0" err="1">
                <a:ea typeface="Verdana" panose="020B0604030504040204" pitchFamily="34" charset="0"/>
                <a:cs typeface="Verdana" panose="020B0604030504040204" pitchFamily="34" charset="0"/>
              </a:rPr>
              <a:t>Fachspezifische</a:t>
            </a:r>
            <a:r>
              <a:rPr lang="en-GB" altLang="de-DE" sz="1600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de-DE" sz="16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Fragen</a:t>
            </a:r>
            <a:r>
              <a:rPr lang="en-GB" altLang="de-DE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GB" altLang="de-DE" sz="1600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z="16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Fachschaft</a:t>
            </a:r>
            <a:r>
              <a:rPr lang="en-GB" altLang="de-DE" sz="1600" dirty="0" smtClean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altLang="de-DE" sz="160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Wirtschaft</a:t>
            </a:r>
            <a:endParaRPr lang="en-GB" altLang="de-DE" sz="160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 indent="0" eaLnBrk="1" hangingPunct="1">
              <a:lnSpc>
                <a:spcPct val="15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sz="1600" b="0" dirty="0" smtClean="0">
                <a:ea typeface="Verdana" panose="020B0604030504040204" pitchFamily="34" charset="0"/>
                <a:cs typeface="Verdana" panose="020B0604030504040204" pitchFamily="34" charset="0"/>
              </a:rPr>
              <a:t>R 003, </a:t>
            </a:r>
            <a:r>
              <a:rPr lang="en-GB" altLang="de-DE" sz="1600" b="0" dirty="0" err="1" smtClean="0">
                <a:ea typeface="Verdana" panose="020B0604030504040204" pitchFamily="34" charset="0"/>
                <a:cs typeface="Verdana" panose="020B0604030504040204" pitchFamily="34" charset="0"/>
              </a:rPr>
              <a:t>jederzeit</a:t>
            </a:r>
            <a:endParaRPr lang="en-GB" altLang="de-DE" sz="1600" b="0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GB" altLang="de-DE" dirty="0" smtClean="0"/>
          </a:p>
          <a:p>
            <a:pPr marL="0" indent="0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altLang="de-DE" dirty="0" smtClean="0"/>
              <a:t> </a:t>
            </a:r>
          </a:p>
        </p:txBody>
      </p:sp>
      <p:sp>
        <p:nvSpPr>
          <p:cNvPr id="49158" name="Line 4"/>
          <p:cNvSpPr>
            <a:spLocks noChangeShapeType="1"/>
          </p:cNvSpPr>
          <p:nvPr/>
        </p:nvSpPr>
        <p:spPr bwMode="auto">
          <a:xfrm>
            <a:off x="3484563" y="3240088"/>
            <a:ext cx="1765300" cy="188912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9159" name="Line 6"/>
          <p:cNvSpPr>
            <a:spLocks noChangeShapeType="1"/>
          </p:cNvSpPr>
          <p:nvPr/>
        </p:nvSpPr>
        <p:spPr bwMode="auto">
          <a:xfrm flipV="1">
            <a:off x="2441575" y="3644900"/>
            <a:ext cx="3024188" cy="792163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86118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Praxis des Programmierens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mtClean="0"/>
              <a:t>Dozent: Prof. Dr. Bernd Heinrich</a:t>
            </a:r>
          </a:p>
          <a:p>
            <a:r>
              <a:rPr lang="de-DE" smtClean="0"/>
              <a:t>Sommersemester</a:t>
            </a:r>
          </a:p>
          <a:p>
            <a:r>
              <a:rPr lang="de-DE" smtClean="0"/>
              <a:t>Themen (</a:t>
            </a:r>
            <a:r>
              <a:rPr lang="de-DE" smtClean="0">
                <a:sym typeface="Wingdings"/>
              </a:rPr>
              <a:t> Entwicklung einer </a:t>
            </a:r>
            <a:r>
              <a:rPr lang="de-DE" smtClean="0"/>
              <a:t>mobilen Applikation für Android und eines Server-seitigen Systems)</a:t>
            </a:r>
          </a:p>
          <a:p>
            <a:pPr lvl="1"/>
            <a:r>
              <a:rPr lang="de-DE" smtClean="0"/>
              <a:t>Softwareentwicklung im Team:</a:t>
            </a:r>
          </a:p>
          <a:p>
            <a:pPr lvl="2"/>
            <a:r>
              <a:rPr lang="de-DE" smtClean="0"/>
              <a:t>Projektmanagement</a:t>
            </a:r>
          </a:p>
          <a:p>
            <a:pPr lvl="2"/>
            <a:r>
              <a:rPr lang="de-DE" smtClean="0"/>
              <a:t>Agile Ansätze zum Projektmanagement, etc.</a:t>
            </a:r>
          </a:p>
          <a:p>
            <a:pPr lvl="1"/>
            <a:r>
              <a:rPr lang="de-DE" smtClean="0"/>
              <a:t>Programmierparadigmen:</a:t>
            </a:r>
          </a:p>
          <a:p>
            <a:pPr lvl="2"/>
            <a:r>
              <a:rPr lang="de-DE" smtClean="0"/>
              <a:t>Model-View-Controller Konzept</a:t>
            </a:r>
          </a:p>
          <a:p>
            <a:pPr lvl="2"/>
            <a:r>
              <a:rPr lang="de-DE" smtClean="0"/>
              <a:t>Test-Driven Development</a:t>
            </a:r>
          </a:p>
          <a:p>
            <a:pPr lvl="1"/>
            <a:r>
              <a:rPr lang="de-DE" smtClean="0"/>
              <a:t>Verteilte Systeme: Protokolle und Konzepte</a:t>
            </a:r>
          </a:p>
          <a:p>
            <a:pPr lvl="1"/>
            <a:r>
              <a:rPr lang="de-DE" smtClean="0"/>
              <a:t>Semesterbegleitendes App-Projekt:</a:t>
            </a:r>
          </a:p>
          <a:p>
            <a:pPr lvl="2"/>
            <a:r>
              <a:rPr lang="de-DE" smtClean="0"/>
              <a:t>Konzeption und Entwicklung einer Android-App im Team</a:t>
            </a:r>
          </a:p>
          <a:p>
            <a:pPr lvl="2"/>
            <a:r>
              <a:rPr lang="de-DE" smtClean="0"/>
              <a:t>Schwerpunkt auf Location Based Services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mtClean="0"/>
              <a:t>Internettechnologien und Network-Computing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5786" y="1785926"/>
            <a:ext cx="8358214" cy="5072074"/>
          </a:xfrm>
        </p:spPr>
        <p:txBody>
          <a:bodyPr>
            <a:normAutofit/>
          </a:bodyPr>
          <a:lstStyle/>
          <a:p>
            <a:r>
              <a:rPr lang="de-DE" dirty="0" smtClean="0"/>
              <a:t>Dozent: Prof. Dr. Günther </a:t>
            </a:r>
            <a:r>
              <a:rPr lang="de-DE" dirty="0" err="1" smtClean="0"/>
              <a:t>Pernul</a:t>
            </a:r>
            <a:r>
              <a:rPr lang="de-DE" dirty="0" smtClean="0"/>
              <a:t> (SS)</a:t>
            </a:r>
          </a:p>
          <a:p>
            <a:r>
              <a:rPr lang="de-DE" dirty="0" smtClean="0"/>
              <a:t>Sommersemester</a:t>
            </a:r>
          </a:p>
          <a:p>
            <a:r>
              <a:rPr lang="de-DE" dirty="0" smtClean="0"/>
              <a:t>Themen:</a:t>
            </a:r>
          </a:p>
          <a:p>
            <a:pPr lvl="1"/>
            <a:r>
              <a:rPr lang="de-DE" sz="1600" dirty="0" smtClean="0"/>
              <a:t>Grundlagen </a:t>
            </a:r>
            <a:r>
              <a:rPr lang="de-DE" sz="1600" dirty="0"/>
              <a:t>Netzwerke, ISO-OSI Referenzmodell, Architektur des Internet</a:t>
            </a:r>
          </a:p>
          <a:p>
            <a:pPr lvl="1"/>
            <a:r>
              <a:rPr lang="de-DE" sz="1600" dirty="0"/>
              <a:t>World Wide Web: Grundlagen HTTP, HTML, CSS, Sicherheitsaspekte</a:t>
            </a:r>
          </a:p>
          <a:p>
            <a:pPr lvl="1"/>
            <a:r>
              <a:rPr lang="de-DE" sz="1600" dirty="0"/>
              <a:t>Dynamische Web-Inhalte: CGI, Applets, Servlets, JSP, PHP,…</a:t>
            </a:r>
          </a:p>
          <a:p>
            <a:pPr lvl="1"/>
            <a:r>
              <a:rPr lang="de-DE" sz="1600" dirty="0"/>
              <a:t>Datenmanagement im WWW</a:t>
            </a:r>
          </a:p>
          <a:p>
            <a:pPr lvl="1"/>
            <a:r>
              <a:rPr lang="de-DE" sz="1600" dirty="0"/>
              <a:t>XML-Grundlagen</a:t>
            </a:r>
          </a:p>
          <a:p>
            <a:pPr lvl="1"/>
            <a:r>
              <a:rPr lang="de-DE" sz="1600" dirty="0"/>
              <a:t>Weiterführende XML-Standards</a:t>
            </a:r>
          </a:p>
          <a:p>
            <a:pPr lvl="1"/>
            <a:r>
              <a:rPr lang="de-DE" sz="1600" dirty="0"/>
              <a:t>Web 2.0, Grundlagen des </a:t>
            </a:r>
            <a:r>
              <a:rPr lang="de-DE" sz="1600" dirty="0" err="1"/>
              <a:t>Semantic</a:t>
            </a:r>
            <a:r>
              <a:rPr lang="de-DE" sz="1600" dirty="0"/>
              <a:t> Web</a:t>
            </a:r>
          </a:p>
          <a:p>
            <a:pPr lvl="1"/>
            <a:r>
              <a:rPr lang="de-DE" sz="1600" dirty="0"/>
              <a:t>Architekturen Web-basierter Informationssysteme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Informationsmanagement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5786" y="1785926"/>
            <a:ext cx="8001055" cy="4857784"/>
          </a:xfrm>
        </p:spPr>
        <p:txBody>
          <a:bodyPr>
            <a:normAutofit/>
          </a:bodyPr>
          <a:lstStyle/>
          <a:p>
            <a:pPr marL="406400" indent="-406400"/>
            <a:r>
              <a:rPr lang="de-DE" dirty="0" smtClean="0"/>
              <a:t>Dozent: Prof. Dr. Susanne Leist</a:t>
            </a:r>
          </a:p>
          <a:p>
            <a:pPr marL="406400" indent="-406400"/>
            <a:r>
              <a:rPr lang="de-DE" dirty="0" smtClean="0"/>
              <a:t>Sommersemester</a:t>
            </a:r>
          </a:p>
          <a:p>
            <a:pPr marL="406400" indent="-406400"/>
            <a:r>
              <a:rPr lang="de-DE" dirty="0" smtClean="0"/>
              <a:t>Themen:</a:t>
            </a:r>
          </a:p>
          <a:p>
            <a:pPr marL="790575" lvl="1" indent="-406400"/>
            <a:r>
              <a:rPr lang="de-CH" dirty="0" smtClean="0"/>
              <a:t>Grundlagen</a:t>
            </a:r>
            <a:endParaRPr lang="de-DE" dirty="0" smtClean="0"/>
          </a:p>
          <a:p>
            <a:pPr marL="1166813" lvl="2" indent="-273050"/>
            <a:r>
              <a:rPr lang="de-CH" dirty="0" smtClean="0"/>
              <a:t>Begriffe des IM</a:t>
            </a:r>
            <a:r>
              <a:rPr lang="de-DE" dirty="0" smtClean="0"/>
              <a:t> </a:t>
            </a:r>
          </a:p>
          <a:p>
            <a:pPr marL="1166813" lvl="2" indent="-273050"/>
            <a:r>
              <a:rPr lang="de-CH" dirty="0" smtClean="0"/>
              <a:t>Konzepte des IM</a:t>
            </a:r>
            <a:endParaRPr lang="de-DE" dirty="0" smtClean="0"/>
          </a:p>
          <a:p>
            <a:pPr marL="790575" lvl="1" indent="-406400"/>
            <a:r>
              <a:rPr lang="de-CH" dirty="0" smtClean="0"/>
              <a:t>Management des Informationssystems</a:t>
            </a:r>
            <a:endParaRPr lang="de-DE" dirty="0" smtClean="0"/>
          </a:p>
          <a:p>
            <a:pPr marL="1166813" lvl="2" indent="-273050"/>
            <a:r>
              <a:rPr lang="de-CH" dirty="0" smtClean="0"/>
              <a:t>IS-Strategie, IS-Architektur</a:t>
            </a:r>
            <a:r>
              <a:rPr lang="de-DE" dirty="0" smtClean="0"/>
              <a:t>, </a:t>
            </a:r>
            <a:r>
              <a:rPr lang="de-CH" dirty="0" smtClean="0"/>
              <a:t>IS-Portfolio</a:t>
            </a:r>
          </a:p>
          <a:p>
            <a:pPr marL="1166813" lvl="2" indent="-273050"/>
            <a:r>
              <a:rPr lang="de-CH" dirty="0" smtClean="0"/>
              <a:t>IS-Projekt, IS-Betreuung</a:t>
            </a:r>
            <a:endParaRPr lang="de-DE" dirty="0" smtClean="0"/>
          </a:p>
          <a:p>
            <a:pPr marL="790575" lvl="1" indent="-406400"/>
            <a:r>
              <a:rPr lang="de-CH" dirty="0" smtClean="0"/>
              <a:t>Management der </a:t>
            </a:r>
            <a:r>
              <a:rPr lang="de-DE" dirty="0" smtClean="0"/>
              <a:t>Informationsverarbeitung</a:t>
            </a:r>
            <a:endParaRPr lang="de-CH" dirty="0" smtClean="0"/>
          </a:p>
          <a:p>
            <a:pPr marL="1166813" lvl="2" indent="-273050"/>
            <a:r>
              <a:rPr lang="de-CH" dirty="0" smtClean="0"/>
              <a:t>Aufgaben und Prozesse der </a:t>
            </a:r>
            <a:r>
              <a:rPr lang="de-CH" dirty="0" err="1" smtClean="0"/>
              <a:t>IT-Abteilung</a:t>
            </a:r>
            <a:endParaRPr lang="de-CH" dirty="0" smtClean="0"/>
          </a:p>
          <a:p>
            <a:pPr marL="1166813" lvl="2" indent="-273050"/>
            <a:r>
              <a:rPr lang="de-CH" dirty="0" smtClean="0"/>
              <a:t>ITIL</a:t>
            </a:r>
            <a:r>
              <a:rPr lang="de-DE" dirty="0" smtClean="0"/>
              <a:t> </a:t>
            </a:r>
          </a:p>
          <a:p>
            <a:pPr marL="1166813" lvl="2" indent="-273050"/>
            <a:r>
              <a:rPr lang="de-CH" dirty="0" smtClean="0"/>
              <a:t>IV-Controlling</a:t>
            </a:r>
            <a:endParaRPr lang="de-DE" dirty="0" smtClean="0"/>
          </a:p>
          <a:p>
            <a:pPr marL="790575" lvl="1" indent="-406400"/>
            <a:r>
              <a:rPr lang="de-CH" dirty="0" smtClean="0"/>
              <a:t>Informationswirtschaft im Unternehmen</a:t>
            </a:r>
          </a:p>
          <a:p>
            <a:pPr marL="1166813" lvl="2" indent="-273050"/>
            <a:r>
              <a:rPr lang="de-CH" dirty="0" smtClean="0"/>
              <a:t>Informationsbedarf und Informationsbereitstellung</a:t>
            </a:r>
          </a:p>
          <a:p>
            <a:pPr marL="1166813" lvl="2" indent="-273050"/>
            <a:r>
              <a:rPr lang="de-CH" dirty="0" smtClean="0"/>
              <a:t>Datenqualität 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242347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Architektur von Informationssystemen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5786" y="1785926"/>
            <a:ext cx="8001055" cy="4739418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Dozent: Prof. Dr. Stefan </a:t>
            </a:r>
            <a:r>
              <a:rPr lang="de-DE" dirty="0" err="1" smtClean="0"/>
              <a:t>Schönig</a:t>
            </a:r>
            <a:endParaRPr lang="de-DE" dirty="0" smtClean="0"/>
          </a:p>
          <a:p>
            <a:r>
              <a:rPr lang="de-DE" dirty="0" smtClean="0"/>
              <a:t>Sommersemester</a:t>
            </a:r>
          </a:p>
          <a:p>
            <a:r>
              <a:rPr lang="de-DE" dirty="0" smtClean="0"/>
              <a:t>Themen: Architektur von Datenbanksystemen</a:t>
            </a:r>
          </a:p>
          <a:p>
            <a:pPr marL="342900" lvl="1" indent="0">
              <a:buNone/>
            </a:pPr>
            <a:r>
              <a:rPr lang="de-DE" b="1" dirty="0"/>
              <a:t>Datenhaltungs-Schicht:</a:t>
            </a:r>
          </a:p>
          <a:p>
            <a:pPr lvl="1"/>
            <a:r>
              <a:rPr lang="de-DE" dirty="0" smtClean="0"/>
              <a:t>Relationale </a:t>
            </a:r>
            <a:r>
              <a:rPr lang="de-DE" dirty="0"/>
              <a:t>Datenbank-Architektur</a:t>
            </a:r>
          </a:p>
          <a:p>
            <a:pPr lvl="1"/>
            <a:r>
              <a:rPr lang="de-DE" dirty="0"/>
              <a:t>Datenbanken-Schichten (DB- Pufferverwaltung, Satzverwaltung, Zugriffspfade, Indexstrukturen, Operatoren)</a:t>
            </a:r>
          </a:p>
          <a:p>
            <a:pPr lvl="1"/>
            <a:r>
              <a:rPr lang="de-DE" dirty="0"/>
              <a:t>Relationale Datenbank-Transaktionen, </a:t>
            </a:r>
            <a:r>
              <a:rPr lang="de-DE" dirty="0" err="1"/>
              <a:t>Serialisierung</a:t>
            </a:r>
            <a:r>
              <a:rPr lang="de-DE" dirty="0"/>
              <a:t>, Trigger</a:t>
            </a:r>
          </a:p>
          <a:p>
            <a:pPr lvl="1"/>
            <a:r>
              <a:rPr lang="de-DE" dirty="0"/>
              <a:t>Dokumentenmanagement-Systeme (DMS)</a:t>
            </a:r>
          </a:p>
          <a:p>
            <a:pPr marL="342900" lvl="1" indent="0">
              <a:buNone/>
            </a:pPr>
            <a:endParaRPr lang="de-DE" dirty="0" smtClean="0"/>
          </a:p>
          <a:p>
            <a:pPr marL="342900" lvl="1" indent="0">
              <a:buNone/>
            </a:pPr>
            <a:r>
              <a:rPr lang="de-DE" b="1" dirty="0" smtClean="0"/>
              <a:t>Prozess-Schicht:</a:t>
            </a:r>
            <a:endParaRPr lang="de-DE" b="1" dirty="0"/>
          </a:p>
          <a:p>
            <a:pPr lvl="1"/>
            <a:r>
              <a:rPr lang="de-DE" dirty="0"/>
              <a:t>Datenbasierte und deskriptive Prozesse</a:t>
            </a:r>
          </a:p>
          <a:p>
            <a:pPr lvl="1"/>
            <a:r>
              <a:rPr lang="de-DE" dirty="0"/>
              <a:t>Implementierung prozessbasierter IS</a:t>
            </a:r>
          </a:p>
          <a:p>
            <a:pPr lvl="1"/>
            <a:r>
              <a:rPr lang="de-DE" dirty="0"/>
              <a:t>Integration von DMS und IS</a:t>
            </a:r>
          </a:p>
          <a:p>
            <a:pPr marL="342900" lvl="1" indent="0">
              <a:buNone/>
            </a:pPr>
            <a:endParaRPr lang="de-DE" b="1" dirty="0" smtClean="0"/>
          </a:p>
          <a:p>
            <a:pPr marL="342900" lvl="1" indent="0">
              <a:buNone/>
            </a:pPr>
            <a:r>
              <a:rPr lang="de-DE" b="1" dirty="0" smtClean="0"/>
              <a:t>Darstellungs-Schicht</a:t>
            </a:r>
            <a:r>
              <a:rPr lang="de-DE" b="1" dirty="0"/>
              <a:t>:</a:t>
            </a:r>
          </a:p>
          <a:p>
            <a:pPr lvl="1"/>
            <a:r>
              <a:rPr lang="de-DE" dirty="0" smtClean="0"/>
              <a:t>Benutzerschnittstellen/Interaktion </a:t>
            </a:r>
            <a:r>
              <a:rPr lang="de-DE" dirty="0"/>
              <a:t>(Usability, Barrierefreiheit, Mobile Geräte)</a:t>
            </a: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2370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683567" y="2204864"/>
            <a:ext cx="8103273" cy="36004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85786" y="1785926"/>
            <a:ext cx="8358214" cy="4500595"/>
          </a:xfrm>
        </p:spPr>
        <p:txBody>
          <a:bodyPr/>
          <a:lstStyle/>
          <a:p>
            <a:r>
              <a:rPr lang="de-DE" dirty="0" smtClean="0"/>
              <a:t>Pflichtmodulgruppe „Allgemeine Wirtschaftsinformatik“</a:t>
            </a:r>
          </a:p>
          <a:p>
            <a:r>
              <a:rPr lang="de-DE" dirty="0"/>
              <a:t>Schwerpunktmodulgruppe </a:t>
            </a:r>
            <a:r>
              <a:rPr lang="de-DE" dirty="0" smtClean="0"/>
              <a:t>„Internet Business und IT Security“</a:t>
            </a:r>
          </a:p>
          <a:p>
            <a:r>
              <a:rPr lang="de-DE" dirty="0"/>
              <a:t>Wirtschaftsinformatik Wahlmodulgruppe</a:t>
            </a:r>
            <a:endParaRPr lang="de-DE" dirty="0" smtClean="0"/>
          </a:p>
          <a:p>
            <a:r>
              <a:rPr lang="de-DE" dirty="0" smtClean="0"/>
              <a:t>Praktikum</a:t>
            </a:r>
          </a:p>
          <a:p>
            <a:r>
              <a:rPr lang="de-DE" dirty="0" smtClean="0"/>
              <a:t>Projektseminar</a:t>
            </a:r>
          </a:p>
          <a:p>
            <a:r>
              <a:rPr lang="de-DE" dirty="0" smtClean="0"/>
              <a:t>Bachelorarbeit</a:t>
            </a:r>
          </a:p>
          <a:p>
            <a:r>
              <a:rPr lang="de-DE" dirty="0" err="1"/>
              <a:t>Honors</a:t>
            </a:r>
            <a:endParaRPr lang="de-DE" dirty="0" smtClean="0"/>
          </a:p>
          <a:p>
            <a:r>
              <a:rPr lang="de-DE" dirty="0" smtClean="0"/>
              <a:t>Sonstiges</a:t>
            </a:r>
          </a:p>
          <a:p>
            <a:endParaRPr lang="de-DE" dirty="0"/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8977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74" y="1628800"/>
            <a:ext cx="8607726" cy="47064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86807" cy="50040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Schwerpunktmodul </a:t>
            </a:r>
            <a:br>
              <a:rPr lang="de-DE" dirty="0" smtClean="0"/>
            </a:br>
            <a:r>
              <a:rPr lang="de-DE" dirty="0" smtClean="0"/>
              <a:t>„Internet Business und IT Security“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907254"/>
            <a:ext cx="8466730" cy="949448"/>
          </a:xfrm>
          <a:prstGeom prst="rect">
            <a:avLst/>
          </a:prstGeom>
          <a:ln w="127000">
            <a:solidFill>
              <a:schemeClr val="accent5">
                <a:lumMod val="40000"/>
                <a:lumOff val="6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380527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S2010_Folienmaster Verdana">
  <a:themeElements>
    <a:clrScheme name="WiWi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AEA700"/>
      </a:accent1>
      <a:accent2>
        <a:srgbClr val="0F2278"/>
      </a:accent2>
      <a:accent3>
        <a:srgbClr val="8F004E"/>
      </a:accent3>
      <a:accent4>
        <a:srgbClr val="A90014"/>
      </a:accent4>
      <a:accent5>
        <a:srgbClr val="6E000D"/>
      </a:accent5>
      <a:accent6>
        <a:srgbClr val="C4BD97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SS2010_Folienmaster%20Verdana</Template>
  <TotalTime>0</TotalTime>
  <Words>1144</Words>
  <Application>Microsoft Office PowerPoint</Application>
  <PresentationFormat>Bildschirmpräsentation (4:3)</PresentationFormat>
  <Paragraphs>352</Paragraphs>
  <Slides>36</Slides>
  <Notes>24</Notes>
  <HiddenSlides>1</HiddenSlides>
  <MMClips>0</MMClips>
  <ScaleCrop>false</ScaleCrop>
  <HeadingPairs>
    <vt:vector size="6" baseType="variant">
      <vt:variant>
        <vt:lpstr>Verwendete Schriftarten</vt:lpstr>
      </vt:variant>
      <vt:variant>
        <vt:i4>11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8" baseType="lpstr">
      <vt:lpstr>MS Gothic</vt:lpstr>
      <vt:lpstr>ＭＳ Ｐゴシック</vt:lpstr>
      <vt:lpstr>Arial</vt:lpstr>
      <vt:lpstr>Calibri</vt:lpstr>
      <vt:lpstr>Frutiger Next LT W1G</vt:lpstr>
      <vt:lpstr>Frutiger Next LT W1G Bold</vt:lpstr>
      <vt:lpstr>Mangal</vt:lpstr>
      <vt:lpstr>Symbol</vt:lpstr>
      <vt:lpstr>Times New Roman</vt:lpstr>
      <vt:lpstr>Verdana</vt:lpstr>
      <vt:lpstr>Wingdings</vt:lpstr>
      <vt:lpstr>SS2010_Folienmaster Verdana</vt:lpstr>
      <vt:lpstr>PowerPoint-Präsentation</vt:lpstr>
      <vt:lpstr>Agenda</vt:lpstr>
      <vt:lpstr>Pflichtmodul „Allgemeine Wirtschaftsinformatik“</vt:lpstr>
      <vt:lpstr>Praxis des Programmierens</vt:lpstr>
      <vt:lpstr>Internettechnologien und Network-Computing</vt:lpstr>
      <vt:lpstr>Informationsmanagement</vt:lpstr>
      <vt:lpstr>Architektur von Informationssystemen</vt:lpstr>
      <vt:lpstr>Agenda</vt:lpstr>
      <vt:lpstr>Schwerpunktmodul  „Internet Business und IT Security“</vt:lpstr>
      <vt:lpstr>Internet Business I und II</vt:lpstr>
      <vt:lpstr>Internet Business I und II</vt:lpstr>
      <vt:lpstr>Internet Business I und II</vt:lpstr>
      <vt:lpstr>IT-Security I</vt:lpstr>
      <vt:lpstr>IT-Security II</vt:lpstr>
      <vt:lpstr>Agenda</vt:lpstr>
      <vt:lpstr>Wahlmodul</vt:lpstr>
      <vt:lpstr>Agenda</vt:lpstr>
      <vt:lpstr>Pflichtpraktikum</vt:lpstr>
      <vt:lpstr>Pflichtpraktikum (§31 / §29)</vt:lpstr>
      <vt:lpstr>Agenda</vt:lpstr>
      <vt:lpstr>Projektseminar</vt:lpstr>
      <vt:lpstr>Anmeldung zum Projektseminar</vt:lpstr>
      <vt:lpstr>Agenda</vt:lpstr>
      <vt:lpstr>Bachelorarbeit</vt:lpstr>
      <vt:lpstr>Anmeldung zur Bachelorarbeit</vt:lpstr>
      <vt:lpstr>Agenda</vt:lpstr>
      <vt:lpstr>Das Honors-Leitbild</vt:lpstr>
      <vt:lpstr>PowerPoint-Präsentation</vt:lpstr>
      <vt:lpstr>Auswahlkriterien</vt:lpstr>
      <vt:lpstr>„Honors“ Bachelor: Struktur</vt:lpstr>
      <vt:lpstr>„Honors“ Bachelor Modul</vt:lpstr>
      <vt:lpstr>Beispiele</vt:lpstr>
      <vt:lpstr>Kontakt</vt:lpstr>
      <vt:lpstr>Agenda</vt:lpstr>
      <vt:lpstr>Sonstige Hinweise</vt:lpstr>
      <vt:lpstr>Wo gibt es Hilfe bei Fragen?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Susanne Leist</dc:creator>
  <cp:lastModifiedBy>wif23863</cp:lastModifiedBy>
  <cp:revision>123</cp:revision>
  <cp:lastPrinted>2013-12-02T10:56:23Z</cp:lastPrinted>
  <dcterms:created xsi:type="dcterms:W3CDTF">2009-12-08T15:52:02Z</dcterms:created>
  <dcterms:modified xsi:type="dcterms:W3CDTF">2019-12-10T08:28:04Z</dcterms:modified>
</cp:coreProperties>
</file>