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312" r:id="rId6"/>
    <p:sldId id="311" r:id="rId7"/>
    <p:sldId id="304" r:id="rId8"/>
    <p:sldId id="258" r:id="rId9"/>
    <p:sldId id="257" r:id="rId10"/>
    <p:sldId id="262" r:id="rId11"/>
    <p:sldId id="264" r:id="rId12"/>
    <p:sldId id="329" r:id="rId13"/>
    <p:sldId id="327" r:id="rId14"/>
    <p:sldId id="328" r:id="rId15"/>
    <p:sldId id="263" r:id="rId16"/>
    <p:sldId id="265" r:id="rId17"/>
    <p:sldId id="266" r:id="rId18"/>
    <p:sldId id="273" r:id="rId19"/>
    <p:sldId id="313" r:id="rId20"/>
    <p:sldId id="275" r:id="rId21"/>
    <p:sldId id="314" r:id="rId22"/>
    <p:sldId id="288" r:id="rId23"/>
    <p:sldId id="325" r:id="rId24"/>
    <p:sldId id="336" r:id="rId25"/>
    <p:sldId id="290" r:id="rId26"/>
    <p:sldId id="306" r:id="rId27"/>
    <p:sldId id="315" r:id="rId28"/>
    <p:sldId id="316" r:id="rId29"/>
    <p:sldId id="317" r:id="rId30"/>
    <p:sldId id="318" r:id="rId31"/>
    <p:sldId id="332" r:id="rId32"/>
    <p:sldId id="333" r:id="rId33"/>
    <p:sldId id="334" r:id="rId34"/>
    <p:sldId id="330" r:id="rId35"/>
    <p:sldId id="335" r:id="rId36"/>
    <p:sldId id="301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2A"/>
    <a:srgbClr val="AEA700"/>
    <a:srgbClr val="00787B"/>
    <a:srgbClr val="9C004B"/>
    <a:srgbClr val="032352"/>
    <a:srgbClr val="CDD30F"/>
    <a:srgbClr val="866800"/>
    <a:srgbClr val="EC6200"/>
    <a:srgbClr val="008993"/>
    <a:srgbClr val="005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08.10.2019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65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08.10.2019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15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Prüfungsanmeldung ungleich Kursanmeldung!!!</a:t>
            </a:r>
          </a:p>
          <a:p>
            <a:r>
              <a:rPr lang="de-DE" dirty="0"/>
              <a:t>Zeitraum ist anders</a:t>
            </a:r>
            <a:r>
              <a:rPr lang="de-DE" baseline="0" dirty="0"/>
              <a:t> als in vielen anderen Fakultäten!!!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60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51401-9F73-4FC5-9F25-84A0B5E5BF97}" type="slidenum">
              <a:rPr lang="de-DE" smtClean="0">
                <a:latin typeface="Calibri" pitchFamily="34" charset="0"/>
                <a:ea typeface="ＭＳ Ｐゴシック" pitchFamily="34" charset="-128"/>
              </a:rPr>
              <a:pPr/>
              <a:t>26</a:t>
            </a:fld>
            <a:endParaRPr lang="de-DE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51401-9F73-4FC5-9F25-84A0B5E5BF97}" type="slidenum">
              <a:rPr lang="de-DE" smtClean="0">
                <a:latin typeface="Calibri" pitchFamily="34" charset="0"/>
                <a:ea typeface="ＭＳ Ｐゴシック" pitchFamily="34" charset="-128"/>
              </a:rPr>
              <a:pPr/>
              <a:t>27</a:t>
            </a:fld>
            <a:endParaRPr lang="de-DE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Ca.</a:t>
            </a:r>
            <a:r>
              <a:rPr lang="de-DE" baseline="0" dirty="0"/>
              <a:t> 135000 Einwohner </a:t>
            </a:r>
            <a:r>
              <a:rPr lang="de-DE" baseline="0" dirty="0">
                <a:sym typeface="Wingdings" pitchFamily="2" charset="2"/>
              </a:rPr>
              <a:t>15 Prozent sind Studenten!</a:t>
            </a:r>
            <a:endParaRPr lang="de-DE" dirty="0"/>
          </a:p>
          <a:p>
            <a:r>
              <a:rPr lang="de-DE" dirty="0"/>
              <a:t>Achtet</a:t>
            </a:r>
            <a:r>
              <a:rPr lang="de-DE" baseline="0" dirty="0"/>
              <a:t> auf eure Jacken!!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Wenn</a:t>
            </a:r>
            <a:r>
              <a:rPr lang="de-DE" baseline="0" dirty="0"/>
              <a:t> man sich nicht meldet und erwischt wird gibt es Geldstrafen!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Offene Beträge für </a:t>
            </a:r>
            <a:r>
              <a:rPr lang="de-DE" dirty="0" err="1"/>
              <a:t>Ersti</a:t>
            </a:r>
            <a:r>
              <a:rPr lang="de-DE" dirty="0"/>
              <a:t> 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Gegenteil von </a:t>
            </a:r>
            <a:r>
              <a:rPr lang="de-DE" dirty="0" err="1"/>
              <a:t>c.t</a:t>
            </a:r>
            <a:r>
              <a:rPr lang="de-DE" dirty="0"/>
              <a:t>. ist s.t. = sine </a:t>
            </a:r>
            <a:r>
              <a:rPr lang="de-DE" dirty="0" err="1"/>
              <a:t>tempore</a:t>
            </a:r>
            <a:endParaRPr lang="de-DE" dirty="0"/>
          </a:p>
          <a:p>
            <a:r>
              <a:rPr lang="de-DE" dirty="0"/>
              <a:t>In erster</a:t>
            </a:r>
            <a:r>
              <a:rPr lang="de-DE" baseline="0" dirty="0"/>
              <a:t> Phase kaum relevant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21852-3C58-4A51-B717-E2A689D0C29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Es findet also keine Rundung statt!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21852-3C58-4A51-B717-E2A689D0C29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Schein</a:t>
            </a:r>
            <a:r>
              <a:rPr lang="de-DE" baseline="0" dirty="0"/>
              <a:t> abholen nicht vergessen!!!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29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sz="2400" dirty="0">
                <a:latin typeface="Arial" pitchFamily="34" charset="0"/>
                <a:ea typeface="ＭＳ Ｐゴシック" pitchFamily="34" charset="-128"/>
              </a:rPr>
              <a:t>Immer wenn in der Prüfungsordnung der Begriff "Durchschnittsnote"</a:t>
            </a:r>
          </a:p>
          <a:p>
            <a:pPr>
              <a:spcBef>
                <a:spcPct val="0"/>
              </a:spcBef>
            </a:pPr>
            <a:r>
              <a:rPr lang="de-DE" sz="2400" dirty="0">
                <a:latin typeface="Arial" pitchFamily="34" charset="0"/>
                <a:ea typeface="ＭＳ Ｐゴシック" pitchFamily="34" charset="-128"/>
              </a:rPr>
              <a:t>verwendet wird (bei der Berechnung der Modulnoten sowie bei der</a:t>
            </a:r>
          </a:p>
          <a:p>
            <a:pPr>
              <a:spcBef>
                <a:spcPct val="0"/>
              </a:spcBef>
            </a:pPr>
            <a:r>
              <a:rPr lang="de-DE" sz="2400" dirty="0">
                <a:latin typeface="Arial" pitchFamily="34" charset="0"/>
                <a:ea typeface="ＭＳ Ｐゴシック" pitchFamily="34" charset="-128"/>
              </a:rPr>
              <a:t>Berechnung der Master-Gesamtnote), wird NICHT gerundet, SONDERN nur die</a:t>
            </a:r>
          </a:p>
          <a:p>
            <a:pPr>
              <a:spcBef>
                <a:spcPct val="0"/>
              </a:spcBef>
            </a:pPr>
            <a:r>
              <a:rPr lang="de-DE" sz="2400" dirty="0">
                <a:latin typeface="Arial" pitchFamily="34" charset="0"/>
                <a:ea typeface="ＭＳ Ｐゴシック" pitchFamily="34" charset="-128"/>
              </a:rPr>
              <a:t>ersten beiden Nachkommastellen berücksichtigt und alle weiteren</a:t>
            </a:r>
          </a:p>
          <a:p>
            <a:pPr>
              <a:spcBef>
                <a:spcPct val="0"/>
              </a:spcBef>
            </a:pPr>
            <a:r>
              <a:rPr lang="de-DE" sz="2400" dirty="0">
                <a:latin typeface="Arial" pitchFamily="34" charset="0"/>
                <a:ea typeface="ＭＳ Ｐゴシック" pitchFamily="34" charset="-128"/>
              </a:rPr>
              <a:t>Nachkommastellen abgeschnitten.</a:t>
            </a:r>
          </a:p>
          <a:p>
            <a:pPr>
              <a:spcBef>
                <a:spcPct val="0"/>
              </a:spcBef>
            </a:pPr>
            <a:endParaRPr lang="de-DE" sz="2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51401-9F73-4FC5-9F25-84A0B5E5BF97}" type="slidenum">
              <a:rPr lang="de-DE" smtClean="0">
                <a:latin typeface="Calibri" pitchFamily="34" charset="0"/>
                <a:ea typeface="ＭＳ Ｐゴシック" pitchFamily="34" charset="-128"/>
              </a:rPr>
              <a:pPr/>
              <a:t>19</a:t>
            </a:fld>
            <a:endParaRPr lang="de-DE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Eine gesonderte</a:t>
            </a:r>
            <a:r>
              <a:rPr lang="de-DE" baseline="0" dirty="0"/>
              <a:t> Stundenplaneinführung findet am Dienstag um 13:00 Uhr im </a:t>
            </a:r>
            <a:r>
              <a:rPr lang="de-DE" baseline="0" dirty="0" err="1"/>
              <a:t>Audimax</a:t>
            </a:r>
            <a:r>
              <a:rPr lang="de-DE" baseline="0" dirty="0"/>
              <a:t> statt.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51401-9F73-4FC5-9F25-84A0B5E5BF97}" type="slidenum">
              <a:rPr lang="de-DE" smtClean="0">
                <a:latin typeface="Calibri" pitchFamily="34" charset="0"/>
                <a:ea typeface="ＭＳ Ｐゴシック" pitchFamily="34" charset="-128"/>
              </a:rPr>
              <a:pPr/>
              <a:t>23</a:t>
            </a:fld>
            <a:endParaRPr lang="de-DE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sz="2400" dirty="0">
                <a:latin typeface="Arial" pitchFamily="34" charset="0"/>
                <a:ea typeface="ＭＳ Ｐゴシック" pitchFamily="34" charset="-128"/>
              </a:rPr>
              <a:t>Öffnungszeiten</a:t>
            </a:r>
            <a:r>
              <a:rPr lang="de-DE" sz="2400" baseline="0" dirty="0">
                <a:latin typeface="Arial" pitchFamily="34" charset="0"/>
                <a:ea typeface="ＭＳ Ｐゴシック" pitchFamily="34" charset="-128"/>
              </a:rPr>
              <a:t> ändern sich vermutlich bald</a:t>
            </a:r>
            <a:endParaRPr lang="de-DE" sz="2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51401-9F73-4FC5-9F25-84A0B5E5BF97}" type="slidenum">
              <a:rPr lang="de-DE" smtClean="0">
                <a:latin typeface="Calibri" pitchFamily="34" charset="0"/>
                <a:ea typeface="ＭＳ Ｐゴシック" pitchFamily="34" charset="-128"/>
              </a:rPr>
              <a:pPr/>
              <a:t>25</a:t>
            </a:fld>
            <a:endParaRPr lang="de-DE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08.10.2019</a:t>
            </a:fld>
            <a:endParaRPr lang="de-DE"/>
          </a:p>
        </p:txBody>
      </p:sp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E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pPr lvl="0"/>
            <a:r>
              <a:rPr lang="de-DE" dirty="0"/>
              <a:t>Titel des Vortrages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0" name="Textfeld 29"/>
          <p:cNvSpPr txBox="1"/>
          <p:nvPr userDrawn="1"/>
        </p:nvSpPr>
        <p:spPr>
          <a:xfrm>
            <a:off x="3071802" y="3565098"/>
            <a:ext cx="607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rutiger Next LT W1G" pitchFamily="34" charset="0"/>
              </a:rPr>
              <a:t>Fachschaft Wirtschaft</a:t>
            </a:r>
            <a:br>
              <a:rPr lang="de-DE" sz="2000" dirty="0">
                <a:latin typeface="Frutiger Next LT W1G" pitchFamily="34" charset="0"/>
              </a:rPr>
            </a:br>
            <a:r>
              <a:rPr lang="de-DE" sz="2000" dirty="0">
                <a:latin typeface="Frutiger Next LT W1G" pitchFamily="34" charset="0"/>
              </a:rPr>
              <a:t>Fakultät Wirtschaftswissenschaften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44613" y="1652588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344613" y="2562225"/>
            <a:ext cx="71882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000" b="0">
                <a:latin typeface="Frutiger Next LT W1G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Frutiger Next LT W1G" pitchFamily="34" charset="0"/>
              </a:defRPr>
            </a:lvl2pPr>
            <a:lvl3pPr>
              <a:defRPr sz="1800">
                <a:latin typeface="Frutiger Next LT W1G" pitchFamily="34" charset="0"/>
              </a:defRPr>
            </a:lvl3pPr>
            <a:lvl4pPr>
              <a:defRPr sz="1600">
                <a:latin typeface="Frutiger Next LT W1G" pitchFamily="34" charset="0"/>
              </a:defRPr>
            </a:lvl4pPr>
            <a:lvl5pPr>
              <a:defRPr sz="1600">
                <a:latin typeface="Frutiger Next LT W1G" pitchFamily="34" charset="0"/>
              </a:defRPr>
            </a:lvl5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0173"/>
            <a:ext cx="8229600" cy="5064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4" descr="FS Wiwi UR Logo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066800"/>
            <a:ext cx="2667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ihandform 5"/>
          <p:cNvSpPr>
            <a:spLocks noChangeArrowheads="1"/>
          </p:cNvSpPr>
          <p:nvPr userDrawn="1"/>
        </p:nvSpPr>
        <p:spPr bwMode="auto">
          <a:xfrm rot="5400000">
            <a:off x="1143000" y="-1143000"/>
            <a:ext cx="6858000" cy="9144000"/>
          </a:xfrm>
          <a:custGeom>
            <a:avLst/>
            <a:gdLst>
              <a:gd name="T0" fmla="*/ 0 w 6858003"/>
              <a:gd name="T1" fmla="*/ 0 h 9144000"/>
              <a:gd name="T2" fmla="*/ 1218268 w 6858003"/>
              <a:gd name="T3" fmla="*/ 1 h 9144000"/>
              <a:gd name="T4" fmla="*/ 1218268 w 6858003"/>
              <a:gd name="T5" fmla="*/ 7771098 h 9144000"/>
              <a:gd name="T6" fmla="*/ 6858000 w 6858003"/>
              <a:gd name="T7" fmla="*/ 7771096 h 9144000"/>
              <a:gd name="T8" fmla="*/ 6858000 w 6858003"/>
              <a:gd name="T9" fmla="*/ 9144000 h 9144000"/>
              <a:gd name="T10" fmla="*/ 0 w 6858003"/>
              <a:gd name="T11" fmla="*/ 9144000 h 9144000"/>
              <a:gd name="T12" fmla="*/ 0 w 6858003"/>
              <a:gd name="T13" fmla="*/ 0 h 9144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58003"/>
              <a:gd name="T22" fmla="*/ 0 h 9144000"/>
              <a:gd name="T23" fmla="*/ 6858003 w 6858003"/>
              <a:gd name="T24" fmla="*/ 9144000 h 9144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58003" h="9144000">
                <a:moveTo>
                  <a:pt x="0" y="0"/>
                </a:moveTo>
                <a:lnTo>
                  <a:pt x="1218269" y="1"/>
                </a:lnTo>
                <a:lnTo>
                  <a:pt x="1218269" y="7771098"/>
                </a:lnTo>
                <a:lnTo>
                  <a:pt x="6858003" y="7771096"/>
                </a:lnTo>
                <a:lnTo>
                  <a:pt x="6858003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17375E"/>
              </a:gs>
              <a:gs pos="999">
                <a:srgbClr val="17375E"/>
              </a:gs>
              <a:gs pos="100000">
                <a:srgbClr val="10253F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1419225" y="285750"/>
            <a:ext cx="7772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Master-Einführung WS 09/10</a:t>
            </a:r>
            <a:endParaRPr lang="de-DE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9" descr="Logo FS WiWi mit FIPS"/>
          <p:cNvPicPr>
            <a:picLocks noChangeAspect="1" noChangeArrowheads="1"/>
          </p:cNvPicPr>
          <p:nvPr userDrawn="1"/>
        </p:nvPicPr>
        <p:blipFill>
          <a:blip r:embed="rId3" cstate="print"/>
          <a:srcRect l="1428" t="1611" r="1428" b="1611"/>
          <a:stretch>
            <a:fillRect/>
          </a:stretch>
        </p:blipFill>
        <p:spPr bwMode="auto">
          <a:xfrm>
            <a:off x="242888" y="136525"/>
            <a:ext cx="11588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Eine Ecke des Rechtecks abrunden 3"/>
          <p:cNvGrpSpPr>
            <a:grpSpLocks/>
          </p:cNvGrpSpPr>
          <p:nvPr userDrawn="1"/>
        </p:nvGrpSpPr>
        <p:grpSpPr bwMode="auto">
          <a:xfrm>
            <a:off x="225425" y="1203325"/>
            <a:ext cx="2066925" cy="5661025"/>
            <a:chOff x="142" y="764"/>
            <a:chExt cx="1302" cy="3560"/>
          </a:xfrm>
        </p:grpSpPr>
        <p:pic>
          <p:nvPicPr>
            <p:cNvPr id="11" name="Eine Ecke des Rechtecks abrunden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" y="764"/>
              <a:ext cx="1302" cy="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" y="768"/>
              <a:ext cx="1253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Inhaltsplatzhalter 21"/>
          <p:cNvSpPr>
            <a:spLocks noGrp="1"/>
          </p:cNvSpPr>
          <p:nvPr>
            <p:ph sz="quarter" idx="10"/>
          </p:nvPr>
        </p:nvSpPr>
        <p:spPr>
          <a:xfrm>
            <a:off x="2667000" y="2133600"/>
            <a:ext cx="6172200" cy="4419596"/>
          </a:xfrm>
          <a:prstGeom prst="rect">
            <a:avLst/>
          </a:prstGeom>
        </p:spPr>
        <p:txBody>
          <a:bodyPr/>
          <a:lstStyle>
            <a:lvl1pPr marL="274638" indent="-250825">
              <a:buClr>
                <a:schemeClr val="tx2"/>
              </a:buClr>
              <a:buSzPct val="120000"/>
              <a:buFont typeface="Wingdings" charset="2"/>
              <a:buChar char="§"/>
              <a:defRPr sz="2200" baseline="0">
                <a:latin typeface="+mn-lt"/>
                <a:cs typeface="Humnst777 BT Roman"/>
              </a:defRPr>
            </a:lvl1pPr>
            <a:lvl2pPr marL="561600">
              <a:defRPr sz="2000" baseline="0">
                <a:latin typeface="+mn-lt"/>
                <a:cs typeface="Humnst777 BT Roman"/>
              </a:defRPr>
            </a:lvl2pPr>
            <a:lvl3pPr>
              <a:defRPr>
                <a:latin typeface="Humnst777 BT Roman"/>
                <a:cs typeface="Humnst777 BT Roman"/>
              </a:defRPr>
            </a:lvl3pPr>
            <a:lvl4pPr>
              <a:defRPr>
                <a:latin typeface="Humnst777 BT Roman"/>
                <a:cs typeface="Humnst777 BT Roman"/>
              </a:defRPr>
            </a:lvl4pPr>
            <a:lvl5pPr>
              <a:defRPr>
                <a:latin typeface="Humnst777 BT Roman"/>
                <a:cs typeface="Humnst777 BT Roma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1600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buFont typeface="Wingdings" charset="2"/>
              <a:buChar char="Ø"/>
              <a:defRPr sz="1400">
                <a:latin typeface="+mn-lt"/>
                <a:cs typeface="Humnst777 BT Roman"/>
              </a:defRPr>
            </a:lvl1pPr>
            <a:lvl2pPr>
              <a:defRPr sz="1400">
                <a:latin typeface="+mn-lt"/>
                <a:cs typeface="Humnst777 BT Roman"/>
              </a:defRPr>
            </a:lvl2pPr>
            <a:lvl3pPr>
              <a:defRPr sz="1400">
                <a:latin typeface="+mn-lt"/>
                <a:cs typeface="Humnst777 BT Roman"/>
              </a:defRPr>
            </a:lvl3pPr>
            <a:lvl4pPr>
              <a:defRPr sz="1400">
                <a:latin typeface="Humnst777 BT Roman"/>
                <a:cs typeface="Humnst777 BT Roman"/>
              </a:defRPr>
            </a:lvl4pPr>
            <a:lvl5pPr>
              <a:defRPr sz="1400">
                <a:latin typeface="Humnst777 BT Roman"/>
                <a:cs typeface="Humnst777 BT Roman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2667000" y="1447800"/>
            <a:ext cx="6172200" cy="6858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+mn-lt"/>
                <a:cs typeface="Humnst777 BT Roman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4" descr="FS Wiwi UR Logo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066800"/>
            <a:ext cx="2667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ihandform 5"/>
          <p:cNvSpPr>
            <a:spLocks noChangeArrowheads="1"/>
          </p:cNvSpPr>
          <p:nvPr userDrawn="1"/>
        </p:nvSpPr>
        <p:spPr bwMode="auto">
          <a:xfrm rot="5400000">
            <a:off x="1143000" y="-1143000"/>
            <a:ext cx="6858000" cy="9144000"/>
          </a:xfrm>
          <a:custGeom>
            <a:avLst/>
            <a:gdLst>
              <a:gd name="T0" fmla="*/ 0 w 6858003"/>
              <a:gd name="T1" fmla="*/ 0 h 9144000"/>
              <a:gd name="T2" fmla="*/ 1218268 w 6858003"/>
              <a:gd name="T3" fmla="*/ 1 h 9144000"/>
              <a:gd name="T4" fmla="*/ 1218268 w 6858003"/>
              <a:gd name="T5" fmla="*/ 7771098 h 9144000"/>
              <a:gd name="T6" fmla="*/ 6858000 w 6858003"/>
              <a:gd name="T7" fmla="*/ 7771096 h 9144000"/>
              <a:gd name="T8" fmla="*/ 6858000 w 6858003"/>
              <a:gd name="T9" fmla="*/ 9144000 h 9144000"/>
              <a:gd name="T10" fmla="*/ 0 w 6858003"/>
              <a:gd name="T11" fmla="*/ 9144000 h 9144000"/>
              <a:gd name="T12" fmla="*/ 0 w 6858003"/>
              <a:gd name="T13" fmla="*/ 0 h 9144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58003"/>
              <a:gd name="T22" fmla="*/ 0 h 9144000"/>
              <a:gd name="T23" fmla="*/ 6858003 w 6858003"/>
              <a:gd name="T24" fmla="*/ 9144000 h 9144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58003" h="9144000">
                <a:moveTo>
                  <a:pt x="0" y="0"/>
                </a:moveTo>
                <a:lnTo>
                  <a:pt x="1218269" y="1"/>
                </a:lnTo>
                <a:lnTo>
                  <a:pt x="1218269" y="7771098"/>
                </a:lnTo>
                <a:lnTo>
                  <a:pt x="6858003" y="7771096"/>
                </a:lnTo>
                <a:lnTo>
                  <a:pt x="6858003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17375E"/>
              </a:gs>
              <a:gs pos="999">
                <a:srgbClr val="17375E"/>
              </a:gs>
              <a:gs pos="100000">
                <a:srgbClr val="10253F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1419225" y="285750"/>
            <a:ext cx="7772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Master-Einführung WS 09/10</a:t>
            </a:r>
            <a:endParaRPr lang="de-DE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9" descr="Logo FS WiWi mit FIPS"/>
          <p:cNvPicPr>
            <a:picLocks noChangeAspect="1" noChangeArrowheads="1"/>
          </p:cNvPicPr>
          <p:nvPr userDrawn="1"/>
        </p:nvPicPr>
        <p:blipFill>
          <a:blip r:embed="rId3" cstate="print"/>
          <a:srcRect l="1428" t="1611" r="1428" b="1611"/>
          <a:stretch>
            <a:fillRect/>
          </a:stretch>
        </p:blipFill>
        <p:spPr bwMode="auto">
          <a:xfrm>
            <a:off x="242888" y="136525"/>
            <a:ext cx="11588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Eine Ecke des Rechtecks abrunden 3"/>
          <p:cNvGrpSpPr>
            <a:grpSpLocks/>
          </p:cNvGrpSpPr>
          <p:nvPr userDrawn="1"/>
        </p:nvGrpSpPr>
        <p:grpSpPr bwMode="auto">
          <a:xfrm>
            <a:off x="225425" y="1203325"/>
            <a:ext cx="2066925" cy="5661025"/>
            <a:chOff x="142" y="764"/>
            <a:chExt cx="1302" cy="3560"/>
          </a:xfrm>
        </p:grpSpPr>
        <p:pic>
          <p:nvPicPr>
            <p:cNvPr id="11" name="Eine Ecke des Rechtecks abrunden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" y="764"/>
              <a:ext cx="1302" cy="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" y="768"/>
              <a:ext cx="1253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Inhaltsplatzhalter 21"/>
          <p:cNvSpPr>
            <a:spLocks noGrp="1"/>
          </p:cNvSpPr>
          <p:nvPr>
            <p:ph sz="quarter" idx="10"/>
          </p:nvPr>
        </p:nvSpPr>
        <p:spPr>
          <a:xfrm>
            <a:off x="2667000" y="2133600"/>
            <a:ext cx="6172200" cy="4419596"/>
          </a:xfrm>
          <a:prstGeom prst="rect">
            <a:avLst/>
          </a:prstGeom>
        </p:spPr>
        <p:txBody>
          <a:bodyPr/>
          <a:lstStyle>
            <a:lvl1pPr marL="274638" indent="-250825">
              <a:buClr>
                <a:schemeClr val="tx2"/>
              </a:buClr>
              <a:buSzPct val="120000"/>
              <a:buFont typeface="Wingdings" charset="2"/>
              <a:buChar char="§"/>
              <a:defRPr sz="2200" baseline="0">
                <a:latin typeface="+mn-lt"/>
                <a:cs typeface="Humnst777 BT Roman"/>
              </a:defRPr>
            </a:lvl1pPr>
            <a:lvl2pPr marL="561600">
              <a:defRPr sz="2000" baseline="0">
                <a:latin typeface="+mn-lt"/>
                <a:cs typeface="Humnst777 BT Roman"/>
              </a:defRPr>
            </a:lvl2pPr>
            <a:lvl3pPr>
              <a:defRPr>
                <a:latin typeface="Humnst777 BT Roman"/>
                <a:cs typeface="Humnst777 BT Roman"/>
              </a:defRPr>
            </a:lvl3pPr>
            <a:lvl4pPr>
              <a:defRPr>
                <a:latin typeface="Humnst777 BT Roman"/>
                <a:cs typeface="Humnst777 BT Roman"/>
              </a:defRPr>
            </a:lvl4pPr>
            <a:lvl5pPr>
              <a:defRPr>
                <a:latin typeface="Humnst777 BT Roman"/>
                <a:cs typeface="Humnst777 BT Roma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1600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buFont typeface="Wingdings" charset="2"/>
              <a:buChar char="Ø"/>
              <a:defRPr sz="1400">
                <a:latin typeface="+mn-lt"/>
                <a:cs typeface="Humnst777 BT Roman"/>
              </a:defRPr>
            </a:lvl1pPr>
            <a:lvl2pPr>
              <a:defRPr sz="1400">
                <a:latin typeface="+mn-lt"/>
                <a:cs typeface="Humnst777 BT Roman"/>
              </a:defRPr>
            </a:lvl2pPr>
            <a:lvl3pPr>
              <a:defRPr sz="1400">
                <a:latin typeface="+mn-lt"/>
                <a:cs typeface="Humnst777 BT Roman"/>
              </a:defRPr>
            </a:lvl3pPr>
            <a:lvl4pPr>
              <a:defRPr sz="1400">
                <a:latin typeface="Humnst777 BT Roman"/>
                <a:cs typeface="Humnst777 BT Roman"/>
              </a:defRPr>
            </a:lvl4pPr>
            <a:lvl5pPr>
              <a:defRPr sz="1400">
                <a:latin typeface="Humnst777 BT Roman"/>
                <a:cs typeface="Humnst777 BT Roman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2667000" y="1447800"/>
            <a:ext cx="6172200" cy="6858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+mn-lt"/>
                <a:cs typeface="Humnst777 BT Roman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4" descr="FS Wiwi UR Logo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066800"/>
            <a:ext cx="2667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ihandform 5"/>
          <p:cNvSpPr>
            <a:spLocks noChangeArrowheads="1"/>
          </p:cNvSpPr>
          <p:nvPr userDrawn="1"/>
        </p:nvSpPr>
        <p:spPr bwMode="auto">
          <a:xfrm rot="5400000">
            <a:off x="1143000" y="-1143000"/>
            <a:ext cx="6858000" cy="9144000"/>
          </a:xfrm>
          <a:custGeom>
            <a:avLst/>
            <a:gdLst>
              <a:gd name="T0" fmla="*/ 0 w 6858003"/>
              <a:gd name="T1" fmla="*/ 0 h 9144000"/>
              <a:gd name="T2" fmla="*/ 1218268 w 6858003"/>
              <a:gd name="T3" fmla="*/ 1 h 9144000"/>
              <a:gd name="T4" fmla="*/ 1218268 w 6858003"/>
              <a:gd name="T5" fmla="*/ 7771098 h 9144000"/>
              <a:gd name="T6" fmla="*/ 6858000 w 6858003"/>
              <a:gd name="T7" fmla="*/ 7771096 h 9144000"/>
              <a:gd name="T8" fmla="*/ 6858000 w 6858003"/>
              <a:gd name="T9" fmla="*/ 9144000 h 9144000"/>
              <a:gd name="T10" fmla="*/ 0 w 6858003"/>
              <a:gd name="T11" fmla="*/ 9144000 h 9144000"/>
              <a:gd name="T12" fmla="*/ 0 w 6858003"/>
              <a:gd name="T13" fmla="*/ 0 h 9144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58003"/>
              <a:gd name="T22" fmla="*/ 0 h 9144000"/>
              <a:gd name="T23" fmla="*/ 6858003 w 6858003"/>
              <a:gd name="T24" fmla="*/ 9144000 h 9144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58003" h="9144000">
                <a:moveTo>
                  <a:pt x="0" y="0"/>
                </a:moveTo>
                <a:lnTo>
                  <a:pt x="1218269" y="1"/>
                </a:lnTo>
                <a:lnTo>
                  <a:pt x="1218269" y="7771098"/>
                </a:lnTo>
                <a:lnTo>
                  <a:pt x="6858003" y="7771096"/>
                </a:lnTo>
                <a:lnTo>
                  <a:pt x="6858003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17375E"/>
              </a:gs>
              <a:gs pos="999">
                <a:srgbClr val="17375E"/>
              </a:gs>
              <a:gs pos="100000">
                <a:srgbClr val="10253F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1419225" y="285750"/>
            <a:ext cx="7772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Master-Einführung WS 09/10</a:t>
            </a:r>
            <a:endParaRPr lang="de-DE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9" descr="Logo FS WiWi mit FIPS"/>
          <p:cNvPicPr>
            <a:picLocks noChangeAspect="1" noChangeArrowheads="1"/>
          </p:cNvPicPr>
          <p:nvPr userDrawn="1"/>
        </p:nvPicPr>
        <p:blipFill>
          <a:blip r:embed="rId3" cstate="print"/>
          <a:srcRect l="1428" t="1611" r="1428" b="1611"/>
          <a:stretch>
            <a:fillRect/>
          </a:stretch>
        </p:blipFill>
        <p:spPr bwMode="auto">
          <a:xfrm>
            <a:off x="242888" y="136525"/>
            <a:ext cx="11588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Eine Ecke des Rechtecks abrunden 3"/>
          <p:cNvGrpSpPr>
            <a:grpSpLocks/>
          </p:cNvGrpSpPr>
          <p:nvPr userDrawn="1"/>
        </p:nvGrpSpPr>
        <p:grpSpPr bwMode="auto">
          <a:xfrm>
            <a:off x="225425" y="1203325"/>
            <a:ext cx="2066925" cy="5661025"/>
            <a:chOff x="142" y="764"/>
            <a:chExt cx="1302" cy="3560"/>
          </a:xfrm>
        </p:grpSpPr>
        <p:pic>
          <p:nvPicPr>
            <p:cNvPr id="11" name="Eine Ecke des Rechtecks abrunden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" y="764"/>
              <a:ext cx="1302" cy="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" y="768"/>
              <a:ext cx="1253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" name="Inhaltsplatzhalter 21"/>
          <p:cNvSpPr>
            <a:spLocks noGrp="1"/>
          </p:cNvSpPr>
          <p:nvPr>
            <p:ph sz="quarter" idx="10"/>
          </p:nvPr>
        </p:nvSpPr>
        <p:spPr>
          <a:xfrm>
            <a:off x="2667000" y="2133600"/>
            <a:ext cx="6172200" cy="4419596"/>
          </a:xfrm>
          <a:prstGeom prst="rect">
            <a:avLst/>
          </a:prstGeom>
        </p:spPr>
        <p:txBody>
          <a:bodyPr/>
          <a:lstStyle>
            <a:lvl1pPr marL="274638" indent="-250825">
              <a:buClr>
                <a:schemeClr val="tx2"/>
              </a:buClr>
              <a:buSzPct val="120000"/>
              <a:buFont typeface="Wingdings" charset="2"/>
              <a:buChar char="§"/>
              <a:defRPr sz="2200" baseline="0">
                <a:latin typeface="+mn-lt"/>
                <a:cs typeface="Humnst777 BT Roman"/>
              </a:defRPr>
            </a:lvl1pPr>
            <a:lvl2pPr marL="561600">
              <a:defRPr sz="2000" baseline="0">
                <a:latin typeface="+mn-lt"/>
                <a:cs typeface="Humnst777 BT Roman"/>
              </a:defRPr>
            </a:lvl2pPr>
            <a:lvl3pPr>
              <a:defRPr>
                <a:latin typeface="Humnst777 BT Roman"/>
                <a:cs typeface="Humnst777 BT Roman"/>
              </a:defRPr>
            </a:lvl3pPr>
            <a:lvl4pPr>
              <a:defRPr>
                <a:latin typeface="Humnst777 BT Roman"/>
                <a:cs typeface="Humnst777 BT Roman"/>
              </a:defRPr>
            </a:lvl4pPr>
            <a:lvl5pPr>
              <a:defRPr>
                <a:latin typeface="Humnst777 BT Roman"/>
                <a:cs typeface="Humnst777 BT Roma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1600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buFont typeface="Wingdings" charset="2"/>
              <a:buChar char="Ø"/>
              <a:defRPr sz="1400">
                <a:latin typeface="+mn-lt"/>
                <a:cs typeface="Humnst777 BT Roman"/>
              </a:defRPr>
            </a:lvl1pPr>
            <a:lvl2pPr>
              <a:defRPr sz="1400">
                <a:latin typeface="+mn-lt"/>
                <a:cs typeface="Humnst777 BT Roman"/>
              </a:defRPr>
            </a:lvl2pPr>
            <a:lvl3pPr>
              <a:defRPr sz="1400">
                <a:latin typeface="+mn-lt"/>
                <a:cs typeface="Humnst777 BT Roman"/>
              </a:defRPr>
            </a:lvl3pPr>
            <a:lvl4pPr>
              <a:defRPr sz="1400">
                <a:latin typeface="Humnst777 BT Roman"/>
                <a:cs typeface="Humnst777 BT Roman"/>
              </a:defRPr>
            </a:lvl4pPr>
            <a:lvl5pPr>
              <a:defRPr sz="1400">
                <a:latin typeface="Humnst777 BT Roman"/>
                <a:cs typeface="Humnst777 BT Roman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2667000" y="1447800"/>
            <a:ext cx="6172200" cy="6858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+mn-lt"/>
                <a:cs typeface="Humnst777 BT Roman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  <a:solidFill>
            <a:srgbClr val="009B77"/>
          </a:solidFill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EA7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Rectangle 16"/>
          <p:cNvSpPr txBox="1">
            <a:spLocks noChangeArrowheads="1"/>
          </p:cNvSpPr>
          <p:nvPr userDrawn="1"/>
        </p:nvSpPr>
        <p:spPr bwMode="auto">
          <a:xfrm>
            <a:off x="5273702" y="638159"/>
            <a:ext cx="351314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r>
              <a:rPr lang="de-DE" dirty="0">
                <a:latin typeface="Frutiger Next LT W1G" pitchFamily="34" charset="0"/>
              </a:rPr>
              <a:t>Fachschaft Wirtschaft</a:t>
            </a:r>
          </a:p>
          <a:p>
            <a:r>
              <a:rPr lang="de-DE" b="0" dirty="0">
                <a:latin typeface="Frutiger Next LT W1G" pitchFamily="34" charset="0"/>
              </a:rPr>
              <a:t>Fakultät Wirtschaftswissenschaften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</p:nvPr>
        </p:nvSpPr>
        <p:spPr>
          <a:xfrm>
            <a:off x="1285852" y="2428868"/>
            <a:ext cx="750099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Textmasterformate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durch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Klicken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bearbeiten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Zweite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Dritte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Vierte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Fünfte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</p:txBody>
      </p:sp>
      <p:sp>
        <p:nvSpPr>
          <p:cNvPr id="18" name="Titelplatzhalter 17"/>
          <p:cNvSpPr>
            <a:spLocks noGrp="1"/>
          </p:cNvSpPr>
          <p:nvPr>
            <p:ph type="title"/>
          </p:nvPr>
        </p:nvSpPr>
        <p:spPr>
          <a:xfrm>
            <a:off x="1285852" y="1714488"/>
            <a:ext cx="750099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Frutiger Next LT W1G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2800" b="1" kern="1200">
          <a:solidFill>
            <a:schemeClr val="tx1"/>
          </a:solidFill>
          <a:latin typeface="Frutiger Next LT W1G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achschaft-wirtschaft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hschaft-wirtschaft.de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Nebenfach-Einführung WS 19/20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071802" y="2857496"/>
            <a:ext cx="6072198" cy="500066"/>
          </a:xfrm>
        </p:spPr>
        <p:txBody>
          <a:bodyPr/>
          <a:lstStyle/>
          <a:p>
            <a:r>
              <a:rPr lang="de-DE" dirty="0"/>
              <a:t>09.10.2019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Beispielrechnung</a:t>
            </a:r>
            <a:endParaRPr lang="de-DE" dirty="0"/>
          </a:p>
        </p:txBody>
      </p:sp>
      <p:graphicFrame>
        <p:nvGraphicFramePr>
          <p:cNvPr id="17" name="Inhaltsplatzhalt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075843"/>
              </p:ext>
            </p:extLst>
          </p:nvPr>
        </p:nvGraphicFramePr>
        <p:xfrm>
          <a:off x="1344613" y="2562225"/>
          <a:ext cx="7188201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6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Buchhaltung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Kosten und Leistungsrechnung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Investition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Grundlagen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Finanzierung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38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Beispielrechnung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Allgemein</a:t>
            </a:r>
            <a:r>
              <a:rPr lang="de-DE" dirty="0"/>
              <a:t>: Summe(Note * KP) / Summe(KP) = Modulnote</a:t>
            </a:r>
          </a:p>
          <a:p>
            <a:r>
              <a:rPr lang="de-DE" dirty="0"/>
              <a:t>Beispielmodul: 66,6/ 30 = 2,22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000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u="sng" dirty="0"/>
              <a:t>Hinweis</a:t>
            </a:r>
            <a:r>
              <a:rPr lang="de-DE" dirty="0"/>
              <a:t>: Nur die ersten zwei Dezimalstellen werden beachtet, der Rest wird abgeschnitten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86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Wiederholungsmöglichkeiten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Modulprüfungen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Einmalig bei Nichtbestehen im Folgesemester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Ein Auslandssemester verlängert die Frist um die Dauer des Auslandsaufenthaltes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Keine Verlängerung der Wiederholungsfrist aufgrund von Beurlaubung oder Exmatrikulation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Anmeldung auch bei Wiederholungsprüfungen nötig!</a:t>
            </a:r>
          </a:p>
          <a:p>
            <a:pPr lvl="1">
              <a:buNone/>
            </a:pPr>
            <a:endParaRPr lang="de-DE" dirty="0"/>
          </a:p>
          <a:p>
            <a:r>
              <a:rPr lang="de-DE" b="1" dirty="0"/>
              <a:t>Projektseminar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Einmalig bei Nichtbestehen möglich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Muss spätestens 6 Monate nach Bekanntgabe des Ergebnisses des Erstversuchs abgegeben werden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BWL als Nebenfach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950" b="1" dirty="0"/>
              <a:t>Modulgruppe „Grundlagen der BWL für Studierende anderer</a:t>
            </a:r>
          </a:p>
          <a:p>
            <a:r>
              <a:rPr lang="de-DE" sz="1950" b="1" dirty="0"/>
              <a:t>Bachelorstudiengänge“ (30 ECTS)</a:t>
            </a:r>
          </a:p>
          <a:p>
            <a:endParaRPr lang="de-DE" b="1" dirty="0"/>
          </a:p>
          <a:p>
            <a:pPr lvl="1"/>
            <a:r>
              <a:rPr lang="de-DE" dirty="0"/>
              <a:t>Einführung in die BWL (1.Vorlesungswoche)</a:t>
            </a:r>
          </a:p>
          <a:p>
            <a:pPr lvl="1"/>
            <a:r>
              <a:rPr lang="de-DE" dirty="0"/>
              <a:t>Buchhaltung</a:t>
            </a:r>
          </a:p>
          <a:p>
            <a:pPr lvl="1"/>
            <a:r>
              <a:rPr lang="de-DE" dirty="0"/>
              <a:t>Finanzierung</a:t>
            </a:r>
          </a:p>
          <a:p>
            <a:pPr lvl="1"/>
            <a:r>
              <a:rPr lang="de-DE" dirty="0"/>
              <a:t>Investition</a:t>
            </a:r>
          </a:p>
          <a:p>
            <a:pPr lvl="1"/>
            <a:r>
              <a:rPr lang="de-DE" dirty="0"/>
              <a:t>Kosten- und Leistungsrechnung</a:t>
            </a:r>
          </a:p>
          <a:p>
            <a:pPr lvl="1"/>
            <a:r>
              <a:rPr lang="de-DE" dirty="0"/>
              <a:t>Marketing Grundlagen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BWL als 2. Hauptfach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Modulgruppe „Grundlagen der BWL“ (30 ECTS)</a:t>
            </a:r>
          </a:p>
          <a:p>
            <a:pPr lvl="1"/>
            <a:r>
              <a:rPr lang="de-DE" dirty="0"/>
              <a:t>wie Nebenfach</a:t>
            </a:r>
          </a:p>
          <a:p>
            <a:pPr lvl="1"/>
            <a:endParaRPr lang="de-DE" dirty="0"/>
          </a:p>
          <a:p>
            <a:r>
              <a:rPr lang="de-DE" b="1" dirty="0"/>
              <a:t>Modulgruppe „BWL für Studierende anderer</a:t>
            </a:r>
          </a:p>
          <a:p>
            <a:r>
              <a:rPr lang="de-DE" b="1" dirty="0"/>
              <a:t>Bachelorstudiengänge“ (30 ECTS)</a:t>
            </a:r>
          </a:p>
          <a:p>
            <a:pPr lvl="1"/>
            <a:r>
              <a:rPr lang="de-DE" dirty="0"/>
              <a:t>Externe Unternehmensberichterstattung I</a:t>
            </a:r>
          </a:p>
          <a:p>
            <a:pPr lvl="1"/>
            <a:r>
              <a:rPr lang="de-DE" dirty="0"/>
              <a:t>Organisationslehre</a:t>
            </a:r>
          </a:p>
          <a:p>
            <a:pPr lvl="1"/>
            <a:r>
              <a:rPr lang="de-DE" dirty="0"/>
              <a:t>Management &amp; Unternehmensgründung (Voraussetzung: Modul „Grundlagen der BWL“ abgeschlossen)</a:t>
            </a:r>
          </a:p>
          <a:p>
            <a:pPr lvl="1"/>
            <a:r>
              <a:rPr lang="de-DE" dirty="0"/>
              <a:t>Entscheidungslehre</a:t>
            </a:r>
          </a:p>
          <a:p>
            <a:pPr lvl="1"/>
            <a:r>
              <a:rPr lang="de-DE" dirty="0"/>
              <a:t>Steuerrechtliche Grundlagen</a:t>
            </a:r>
          </a:p>
          <a:p>
            <a:pPr lvl="1"/>
            <a:r>
              <a:rPr lang="de-DE" dirty="0"/>
              <a:t>Leistungserstellung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VWL als Nebenfach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950" b="1" dirty="0"/>
              <a:t>Modulgruppe „Grundlagen der VWL für Studierende anderer</a:t>
            </a:r>
          </a:p>
          <a:p>
            <a:r>
              <a:rPr lang="de-DE" sz="1950" b="1" dirty="0"/>
              <a:t>Bachelorstudiengänge“ (30 ECTS)</a:t>
            </a:r>
          </a:p>
          <a:p>
            <a:pPr lvl="1"/>
            <a:r>
              <a:rPr lang="de-DE" dirty="0"/>
              <a:t>Mikroökonomik I</a:t>
            </a:r>
          </a:p>
          <a:p>
            <a:pPr lvl="1"/>
            <a:r>
              <a:rPr lang="de-DE" dirty="0"/>
              <a:t>Mikroökonomik II</a:t>
            </a:r>
          </a:p>
          <a:p>
            <a:pPr lvl="1"/>
            <a:r>
              <a:rPr lang="de-DE" dirty="0"/>
              <a:t>Makroökonomik I</a:t>
            </a:r>
          </a:p>
          <a:p>
            <a:pPr lvl="1"/>
            <a:r>
              <a:rPr lang="de-DE" dirty="0"/>
              <a:t>Makroökonomik II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i="1" dirty="0"/>
              <a:t>Aus folgenden Wahlmodulen ist eines auszuwählen:</a:t>
            </a:r>
          </a:p>
          <a:p>
            <a:pPr lvl="1"/>
            <a:r>
              <a:rPr lang="de-DE" dirty="0"/>
              <a:t>Ökonomie I</a:t>
            </a:r>
          </a:p>
          <a:p>
            <a:pPr lvl="1"/>
            <a:r>
              <a:rPr lang="de-DE" dirty="0"/>
              <a:t>Mathematik</a:t>
            </a:r>
          </a:p>
          <a:p>
            <a:pPr lvl="1"/>
            <a:r>
              <a:rPr lang="de-DE" dirty="0"/>
              <a:t>Methoden der Volkswirtschaftslehre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32" y="1357298"/>
            <a:ext cx="5227651" cy="696912"/>
          </a:xfrm>
        </p:spPr>
        <p:txBody>
          <a:bodyPr/>
          <a:lstStyle/>
          <a:p>
            <a:r>
              <a:rPr lang="de-DE" dirty="0"/>
              <a:t>Aufbau VWL als 2. Hauptfach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43042" y="2143116"/>
            <a:ext cx="5656280" cy="723899"/>
          </a:xfrm>
        </p:spPr>
        <p:txBody>
          <a:bodyPr>
            <a:normAutofit fontScale="92500"/>
          </a:bodyPr>
          <a:lstStyle/>
          <a:p>
            <a:r>
              <a:rPr lang="de-DE" b="1" dirty="0"/>
              <a:t>Modulgruppe „Grundlagen der VWL“ (30 ECTS)</a:t>
            </a:r>
          </a:p>
          <a:p>
            <a:pPr lvl="1"/>
            <a:r>
              <a:rPr lang="de-DE" dirty="0"/>
              <a:t>wie Nebenfach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43042" y="2857496"/>
            <a:ext cx="535785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50" b="1" dirty="0">
                <a:latin typeface="Frutiger Next LT W1G"/>
              </a:rPr>
              <a:t>Modulgruppe „VWL für Studierende anderer</a:t>
            </a:r>
          </a:p>
          <a:p>
            <a:r>
              <a:rPr lang="de-DE" sz="1950" b="1" dirty="0">
                <a:latin typeface="Frutiger Next LT W1G"/>
              </a:rPr>
              <a:t>Bachelorstudiengänge“ (30 ECTS)</a:t>
            </a:r>
          </a:p>
          <a:p>
            <a:pPr lvl="1">
              <a:buFont typeface="Arial" pitchFamily="34" charset="0"/>
              <a:buChar char="•"/>
            </a:pPr>
            <a:r>
              <a:rPr lang="de-DE" sz="2000" b="1" dirty="0">
                <a:latin typeface="Frutiger Next LT W1G"/>
              </a:rPr>
              <a:t>   </a:t>
            </a:r>
            <a:r>
              <a:rPr lang="de-DE" sz="2000" dirty="0">
                <a:latin typeface="Frutiger Next LT W1G"/>
              </a:rPr>
              <a:t>5 der folgenden Kurse:</a:t>
            </a:r>
            <a:endParaRPr lang="de-DE" dirty="0">
              <a:latin typeface="Frutiger Next LT W1G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57290" y="428625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14414" y="3857628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Industrial </a:t>
            </a:r>
            <a:r>
              <a:rPr lang="de-DE" dirty="0" err="1"/>
              <a:t>Organization</a:t>
            </a: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Kapitalmarkttheorie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Methoden der VWL*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Ökonometrie I*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Ökonometrie II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Ökonometrie III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Regionalökonomie I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Geldtheorie und -politik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29058" y="3857628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Außenhandelstheorie und -politik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International </a:t>
            </a:r>
            <a:r>
              <a:rPr lang="de-DE" dirty="0" err="1"/>
              <a:t>Finance</a:t>
            </a: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Quantitative Wirtschaftsforschung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Soziale Sicherung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Wirtschaftsbeziehungen zu den MOE-Staaten</a:t>
            </a:r>
          </a:p>
          <a:p>
            <a:pPr>
              <a:buFont typeface="Arial" pitchFamily="34" charset="0"/>
              <a:buChar char="•"/>
            </a:pPr>
            <a:r>
              <a:rPr lang="de-DE" dirty="0" err="1"/>
              <a:t>Wirtschaftspolit</a:t>
            </a:r>
            <a:r>
              <a:rPr lang="de-DE" dirty="0"/>
              <a:t>. Institutionen der MOE-Staaten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Entwicklungsökonomie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42976" y="6215082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*Falls nicht bereits im Grundlagenmodul belegt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Aufbau Wirtschaftsinformatik als 2. Hauptfach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Modulgruppe „Grundlagen der Wirtschaftsinformatik für</a:t>
            </a:r>
          </a:p>
          <a:p>
            <a:r>
              <a:rPr lang="de-DE" b="1" dirty="0"/>
              <a:t>Studierende anderer Bachelorstudiengänge“ (30 ECTS)</a:t>
            </a:r>
          </a:p>
          <a:p>
            <a:endParaRPr lang="de-DE" b="1" dirty="0"/>
          </a:p>
          <a:p>
            <a:pPr lvl="1"/>
            <a:r>
              <a:rPr lang="de-DE" dirty="0"/>
              <a:t>Einführung in die BWL (1.Vorlesungswoche)</a:t>
            </a:r>
          </a:p>
          <a:p>
            <a:pPr lvl="1"/>
            <a:r>
              <a:rPr lang="de-DE" dirty="0"/>
              <a:t>Einführung in die Informatik und Wirtschaftsinformatik +</a:t>
            </a:r>
          </a:p>
          <a:p>
            <a:pPr lvl="1">
              <a:buNone/>
            </a:pPr>
            <a:r>
              <a:rPr lang="de-DE" dirty="0"/>
              <a:t>	Betriebliche Informationsverarbeitung</a:t>
            </a:r>
          </a:p>
          <a:p>
            <a:pPr lvl="1"/>
            <a:r>
              <a:rPr lang="de-DE" dirty="0"/>
              <a:t>Datenbanken im Unternehmen</a:t>
            </a:r>
          </a:p>
          <a:p>
            <a:pPr lvl="1"/>
            <a:r>
              <a:rPr lang="de-DE" dirty="0"/>
              <a:t>Leistungserstellung</a:t>
            </a:r>
          </a:p>
          <a:p>
            <a:pPr lvl="1"/>
            <a:r>
              <a:rPr lang="de-DE" dirty="0"/>
              <a:t>Objektorientierte Programmierung</a:t>
            </a:r>
          </a:p>
          <a:p>
            <a:pPr lvl="1"/>
            <a:r>
              <a:rPr lang="de-DE" dirty="0"/>
              <a:t>Unternehmensmodellierung</a:t>
            </a:r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Aufbau Wirtschaftsinformatik als 2. Hauptfach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900" b="1" dirty="0"/>
              <a:t>Modulgruppe „Wirtschaftsinformatik für Studierende anderer</a:t>
            </a:r>
          </a:p>
          <a:p>
            <a:r>
              <a:rPr lang="de-DE" sz="1900" b="1" dirty="0"/>
              <a:t>Bachelorstudiengänge“ (24 ECTS)</a:t>
            </a:r>
          </a:p>
          <a:p>
            <a:endParaRPr lang="de-DE" b="1" dirty="0"/>
          </a:p>
          <a:p>
            <a:pPr lvl="1"/>
            <a:r>
              <a:rPr lang="de-DE" dirty="0"/>
              <a:t>Informationsmanagement</a:t>
            </a:r>
          </a:p>
          <a:p>
            <a:pPr lvl="1"/>
            <a:r>
              <a:rPr lang="de-DE" dirty="0"/>
              <a:t>Internettechnologien und Network-Computing</a:t>
            </a:r>
          </a:p>
          <a:p>
            <a:pPr lvl="1"/>
            <a:r>
              <a:rPr lang="de-DE" dirty="0"/>
              <a:t>Algorithmen, Datenstrukturen und Programmierung</a:t>
            </a:r>
          </a:p>
          <a:p>
            <a:pPr lvl="1"/>
            <a:r>
              <a:rPr lang="de-DE" dirty="0"/>
              <a:t>Praxis des Programmierens</a:t>
            </a:r>
          </a:p>
          <a:p>
            <a:endParaRPr lang="de-DE" dirty="0"/>
          </a:p>
          <a:p>
            <a:r>
              <a:rPr lang="de-DE" b="1" dirty="0"/>
              <a:t>Projektseminar (8 ECTS)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Nützliches</a:t>
            </a:r>
          </a:p>
        </p:txBody>
      </p:sp>
      <p:sp>
        <p:nvSpPr>
          <p:cNvPr id="33794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Auf den Seiten des Prüfungsamtes gibt es Merkzettel für den Krankheitsfall bei Prüfungen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Alle Studienablaufpläne sind auf der Fakultätsseite unter Studium zu finden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Die PO sollte jeder einmal selbst lesen!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85852" y="171448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Frutiger Next LT W1G"/>
              </a:rPr>
              <a:t>Agenda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85852" y="2232060"/>
            <a:ext cx="580642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00050" indent="-400050">
              <a:lnSpc>
                <a:spcPct val="200000"/>
              </a:lnSpc>
              <a:buAutoNum type="romanUcPeriod"/>
            </a:pPr>
            <a:r>
              <a:rPr lang="de-DE" dirty="0"/>
              <a:t>Fachschaft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de-DE" dirty="0"/>
              <a:t>Aufbau der Nebenfach-Studiengänge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de-DE" dirty="0"/>
              <a:t>Stolpersteine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de-DE" dirty="0"/>
              <a:t>Zulassungsbedingungen für </a:t>
            </a:r>
            <a:r>
              <a:rPr lang="de-DE" dirty="0" err="1"/>
              <a:t>WiWi</a:t>
            </a:r>
            <a:r>
              <a:rPr lang="de-DE" dirty="0"/>
              <a:t>-Master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de-DE" dirty="0"/>
              <a:t>Einrichtungen der Universität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de-DE" dirty="0"/>
              <a:t>Leben in Regensburg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Stundenplan</a:t>
            </a:r>
            <a:endParaRPr lang="de-DE" dirty="0"/>
          </a:p>
        </p:txBody>
      </p:sp>
      <p:sp>
        <p:nvSpPr>
          <p:cNvPr id="3584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Online-Vorlesungsverzeichnis: Link auf unserer Webseite (LSF)</a:t>
            </a:r>
          </a:p>
          <a:p>
            <a:r>
              <a:rPr lang="de-DE" dirty="0"/>
              <a:t>Aktuell und verbindlich sind nur die Aushänge der Lehrstühle am „</a:t>
            </a:r>
            <a:r>
              <a:rPr lang="de-DE" b="1" dirty="0"/>
              <a:t>Blauen Brett</a:t>
            </a:r>
            <a:r>
              <a:rPr lang="de-DE" dirty="0"/>
              <a:t>“ gegenüber der </a:t>
            </a:r>
            <a:r>
              <a:rPr lang="de-DE" dirty="0" err="1"/>
              <a:t>WiWi</a:t>
            </a:r>
            <a:r>
              <a:rPr lang="de-DE" dirty="0"/>
              <a:t>-Bibliothek bzw. den Websites der Lehrstühle</a:t>
            </a:r>
          </a:p>
          <a:p>
            <a:r>
              <a:rPr lang="de-DE" dirty="0"/>
              <a:t>Meist stehen mehrere Übungstermine zur Auswahl</a:t>
            </a:r>
          </a:p>
        </p:txBody>
      </p:sp>
    </p:spTree>
    <p:extLst>
      <p:ext uri="{BB962C8B-B14F-4D97-AF65-F5344CB8AC3E}">
        <p14:creationId xmlns:p14="http://schemas.microsoft.com/office/powerpoint/2010/main" val="47605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DA4E1-A0C4-4269-AADD-7EED31B6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Pflichtveranstaltung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CB784B3-55BC-43E9-B58D-218B13667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204864"/>
            <a:ext cx="6984776" cy="4266655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FAD4A9E-08AE-4B4D-8482-EEEB2B3C2467}"/>
              </a:ext>
            </a:extLst>
          </p:cNvPr>
          <p:cNvSpPr/>
          <p:nvPr/>
        </p:nvSpPr>
        <p:spPr>
          <a:xfrm>
            <a:off x="2411760" y="2708920"/>
            <a:ext cx="1296144" cy="504056"/>
          </a:xfrm>
          <a:prstGeom prst="ellipse">
            <a:avLst/>
          </a:prstGeom>
          <a:noFill/>
          <a:ln>
            <a:solidFill>
              <a:srgbClr val="BF002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65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Stolpersteine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sollte ich vermeiden?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Vermeidet Folgendes</a:t>
            </a:r>
          </a:p>
        </p:txBody>
      </p:sp>
      <p:sp>
        <p:nvSpPr>
          <p:cNvPr id="33794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Eine Modulgruppe ist endgültig nicht bestanden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/>
              <a:t>Winfo</a:t>
            </a:r>
            <a:r>
              <a:rPr lang="de-DE" dirty="0"/>
              <a:t>-Projektseminar ist endgültig nicht bestanden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Sonst ist euer Studium sofort beendet!</a:t>
            </a:r>
          </a:p>
          <a:p>
            <a:endParaRPr lang="de-DE" b="1" dirty="0"/>
          </a:p>
          <a:p>
            <a:r>
              <a:rPr lang="de-DE" dirty="0"/>
              <a:t>	Außerdem müsst ihr die Modulgruppe „Grundlagen der BWL“ abgeschlossen haben, um das Modul Management &amp; Unternehmensgründung belegen zu können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Einrichtungen der Universität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ihr kennen solltet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Bibliotheken der Universität</a:t>
            </a:r>
          </a:p>
        </p:txBody>
      </p:sp>
      <p:sp>
        <p:nvSpPr>
          <p:cNvPr id="33794" name="Inhaltsplatzhalter 1"/>
          <p:cNvSpPr>
            <a:spLocks noGrp="1"/>
          </p:cNvSpPr>
          <p:nvPr>
            <p:ph idx="1"/>
          </p:nvPr>
        </p:nvSpPr>
        <p:spPr>
          <a:xfrm>
            <a:off x="1357290" y="2285992"/>
            <a:ext cx="7188200" cy="3962400"/>
          </a:xfrm>
        </p:spPr>
        <p:txBody>
          <a:bodyPr/>
          <a:lstStyle/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Zentralbibliothek mit verteilten Teilbibliotheken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Öffnungszeiten der </a:t>
            </a:r>
            <a:r>
              <a:rPr lang="de-DE" dirty="0" err="1"/>
              <a:t>Wiwi</a:t>
            </a:r>
            <a:r>
              <a:rPr lang="de-DE" dirty="0"/>
              <a:t>-Bibliothek:</a:t>
            </a:r>
          </a:p>
          <a:p>
            <a:pPr lvl="1">
              <a:buNone/>
            </a:pPr>
            <a:r>
              <a:rPr lang="de-DE" dirty="0"/>
              <a:t>	Mo - Fr:	08:00-24:00 Uhr</a:t>
            </a:r>
          </a:p>
          <a:p>
            <a:pPr lvl="1">
              <a:buNone/>
            </a:pPr>
            <a:r>
              <a:rPr lang="de-DE" dirty="0"/>
              <a:t>	Sa - So:	08:00-22:00 Uhr</a:t>
            </a:r>
          </a:p>
          <a:p>
            <a:endParaRPr lang="de-DE" dirty="0"/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Einführung in die Benutzung der Bibliothek: Anmeldung online auf den Seiten der Bibliothek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Studentenkanzlei</a:t>
            </a:r>
          </a:p>
        </p:txBody>
      </p:sp>
      <p:sp>
        <p:nvSpPr>
          <p:cNvPr id="33794" name="Inhaltsplatzhalter 1"/>
          <p:cNvSpPr>
            <a:spLocks noGrp="1"/>
          </p:cNvSpPr>
          <p:nvPr>
            <p:ph idx="1"/>
          </p:nvPr>
        </p:nvSpPr>
        <p:spPr>
          <a:xfrm>
            <a:off x="1357290" y="2285992"/>
            <a:ext cx="7188200" cy="3962400"/>
          </a:xfrm>
        </p:spPr>
        <p:txBody>
          <a:bodyPr/>
          <a:lstStyle/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Beurlaubungen (Praktika, Ausland)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Studienfachwechsel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Immatrikulation/Exmatrikulation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Rückmeldung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Einrichtungen</a:t>
            </a:r>
          </a:p>
        </p:txBody>
      </p:sp>
      <p:sp>
        <p:nvSpPr>
          <p:cNvPr id="33794" name="Inhaltsplatzhalter 1"/>
          <p:cNvSpPr>
            <a:spLocks noGrp="1"/>
          </p:cNvSpPr>
          <p:nvPr>
            <p:ph idx="1"/>
          </p:nvPr>
        </p:nvSpPr>
        <p:spPr>
          <a:xfrm>
            <a:off x="1357290" y="2285992"/>
            <a:ext cx="7188200" cy="3962400"/>
          </a:xfrm>
        </p:spPr>
        <p:txBody>
          <a:bodyPr/>
          <a:lstStyle/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Rechenzentrum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Sportzentrum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Akademisches Auslandsamt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Zentrum für Sprache und Kommunikation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Marketing &amp; </a:t>
            </a:r>
            <a:r>
              <a:rPr lang="de-DE" dirty="0" err="1"/>
              <a:t>Career</a:t>
            </a:r>
            <a:r>
              <a:rPr lang="de-DE" dirty="0"/>
              <a:t> Service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</a:t>
            </a:r>
            <a:r>
              <a:rPr lang="de-DE" dirty="0"/>
              <a:t>. Studieren in Regensburg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Sonstiges</a:t>
            </a:r>
          </a:p>
        </p:txBody>
      </p:sp>
    </p:spTree>
    <p:extLst>
      <p:ext uri="{BB962C8B-B14F-4D97-AF65-F5344CB8AC3E}">
        <p14:creationId xmlns:p14="http://schemas.microsoft.com/office/powerpoint/2010/main" val="68725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paar Infos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Regensburger Altstadt ist UNESCO Weltkulturerbe</a:t>
            </a:r>
          </a:p>
          <a:p>
            <a:r>
              <a:rPr lang="de-DE" dirty="0"/>
              <a:t>Regensburg hat wohl die höchste Kneipendichte Deutschlands</a:t>
            </a:r>
          </a:p>
          <a:p>
            <a:r>
              <a:rPr lang="de-DE" dirty="0"/>
              <a:t>Rund 65 Bars und 10 Clubs</a:t>
            </a:r>
          </a:p>
          <a:p>
            <a:r>
              <a:rPr lang="de-DE" dirty="0"/>
              <a:t>Es gibt über 30.000 Studenten in Regensburg</a:t>
            </a:r>
          </a:p>
        </p:txBody>
      </p:sp>
    </p:spTree>
    <p:extLst>
      <p:ext uri="{BB962C8B-B14F-4D97-AF65-F5344CB8AC3E}">
        <p14:creationId xmlns:p14="http://schemas.microsoft.com/office/powerpoint/2010/main" val="398219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I. Fachschaft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Rund um die Fachschaft Wirtschaft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Hinweis</a:t>
            </a:r>
            <a:endParaRPr lang="de-DE" dirty="0"/>
          </a:p>
        </p:txBody>
      </p:sp>
      <p:sp>
        <p:nvSpPr>
          <p:cNvPr id="4608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Einwohnermeldeamt</a:t>
            </a:r>
          </a:p>
          <a:p>
            <a:pPr lvl="1"/>
            <a:r>
              <a:rPr lang="de-DE" dirty="0"/>
              <a:t>Jeder hier Wohnhafte muss in Regensburg gemeldet sein</a:t>
            </a:r>
          </a:p>
          <a:p>
            <a:pPr lvl="1"/>
            <a:r>
              <a:rPr lang="de-DE" dirty="0"/>
              <a:t>Bürgerbüros: Dr.-Martin-Luther-Straße 3 bzw. </a:t>
            </a:r>
            <a:r>
              <a:rPr lang="de-DE" dirty="0" err="1"/>
              <a:t>Brennesstraße</a:t>
            </a:r>
            <a:r>
              <a:rPr lang="de-DE" dirty="0"/>
              <a:t> 16 und Friedrich-Viehbacher-Straße 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6159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4DCD674-B067-4009-ADF2-E1D4B0F20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37" y="980728"/>
            <a:ext cx="405812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21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Fragen?</a:t>
            </a:r>
            <a:endParaRPr lang="de-DE" dirty="0"/>
          </a:p>
        </p:txBody>
      </p:sp>
      <p:sp>
        <p:nvSpPr>
          <p:cNvPr id="54274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Email an </a:t>
            </a:r>
            <a:r>
              <a:rPr lang="de-DE" dirty="0">
                <a:hlinkClick r:id="rId3"/>
              </a:rPr>
              <a:t>info@fachschaft-wirtschaft.de</a:t>
            </a:r>
            <a:endParaRPr lang="de-DE" dirty="0"/>
          </a:p>
          <a:p>
            <a:endParaRPr lang="de-DE" dirty="0"/>
          </a:p>
          <a:p>
            <a:r>
              <a:rPr lang="de-DE" dirty="0"/>
              <a:t>Fachschafts-Forum 	</a:t>
            </a:r>
          </a:p>
          <a:p>
            <a:pPr>
              <a:buNone/>
            </a:pPr>
            <a:r>
              <a:rPr lang="de-DE" dirty="0"/>
              <a:t>			</a:t>
            </a:r>
            <a:r>
              <a:rPr lang="de-DE" dirty="0">
                <a:hlinkClick r:id="rId4"/>
              </a:rPr>
              <a:t>www.fachschaft-wirtschaft.de</a:t>
            </a:r>
            <a:endParaRPr lang="de-DE" dirty="0"/>
          </a:p>
          <a:p>
            <a:pPr>
              <a:buNone/>
            </a:pPr>
            <a:endParaRPr lang="de-DE" dirty="0"/>
          </a:p>
          <a:p>
            <a:r>
              <a:rPr lang="de-DE" dirty="0"/>
              <a:t>Erstsemester Facebookgruppe: „</a:t>
            </a:r>
            <a:r>
              <a:rPr lang="de-DE" i="1" dirty="0" err="1"/>
              <a:t>Wiwi</a:t>
            </a:r>
            <a:r>
              <a:rPr lang="de-DE" i="1" dirty="0"/>
              <a:t> Erstsemester Uni Regensburg 2019“</a:t>
            </a:r>
          </a:p>
          <a:p>
            <a:endParaRPr lang="de-DE" i="1" dirty="0"/>
          </a:p>
          <a:p>
            <a:r>
              <a:rPr lang="de-DE" dirty="0"/>
              <a:t>Oder einfach vorbeischauen - RW(S) 003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2675661" y="3645024"/>
            <a:ext cx="428625" cy="142875"/>
          </a:xfrm>
          <a:prstGeom prst="rightArrow">
            <a:avLst/>
          </a:prstGeom>
          <a:solidFill>
            <a:srgbClr val="AEA700"/>
          </a:solidFill>
          <a:ln>
            <a:solidFill>
              <a:srgbClr val="AEA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233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368152"/>
          </a:xfrm>
        </p:spPr>
        <p:txBody>
          <a:bodyPr>
            <a:noAutofit/>
          </a:bodyPr>
          <a:lstStyle/>
          <a:p>
            <a:pPr algn="ctr"/>
            <a:br>
              <a:rPr lang="de-DE" sz="3200" dirty="0"/>
            </a:br>
            <a:r>
              <a:rPr lang="de-DE" sz="3200" dirty="0"/>
              <a:t>Vielen Dank für Eure Aufmerksamkeit!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129FBB-FED4-4969-B1FF-EF4EBEA93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2" y="1988840"/>
            <a:ext cx="680475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Fachschaft Wirtschaft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357290" y="2357430"/>
            <a:ext cx="7188200" cy="3962400"/>
          </a:xfrm>
        </p:spPr>
        <p:txBody>
          <a:bodyPr>
            <a:normAutofit/>
          </a:bodyPr>
          <a:lstStyle/>
          <a:p>
            <a:pPr marL="457200" indent="-457200"/>
            <a:endParaRPr lang="de-DE" dirty="0"/>
          </a:p>
          <a:p>
            <a:pPr marL="179388" indent="-250825">
              <a:buFont typeface="Wingdings" pitchFamily="2" charset="2"/>
              <a:buChar char="§"/>
            </a:pPr>
            <a:r>
              <a:rPr lang="de-DE" dirty="0"/>
              <a:t>Offizielle Studienberatung</a:t>
            </a:r>
          </a:p>
          <a:p>
            <a:pPr marL="179388" indent="-250825">
              <a:buFont typeface="Wingdings" pitchFamily="2" charset="2"/>
              <a:buChar char="§"/>
            </a:pPr>
            <a:r>
              <a:rPr lang="de-DE" dirty="0"/>
              <a:t>Vertretung im Fakultätsrat und Konvent</a:t>
            </a:r>
          </a:p>
          <a:p>
            <a:pPr marL="179388" indent="-250825">
              <a:buFont typeface="Wingdings" pitchFamily="2" charset="2"/>
              <a:buChar char="§"/>
            </a:pPr>
            <a:r>
              <a:rPr lang="de-DE" dirty="0"/>
              <a:t>Kommunikation mit Professoren und Prüfungsamt</a:t>
            </a:r>
          </a:p>
          <a:p>
            <a:pPr marL="179388" indent="-250825">
              <a:buFont typeface="Wingdings" pitchFamily="2" charset="2"/>
              <a:buChar char="§"/>
            </a:pPr>
            <a:r>
              <a:rPr lang="de-DE" dirty="0"/>
              <a:t>Informationsveranstaltungen</a:t>
            </a:r>
          </a:p>
          <a:p>
            <a:pPr marL="179388" indent="-250825">
              <a:buFont typeface="Wingdings" pitchFamily="2" charset="2"/>
              <a:buChar char="§"/>
            </a:pPr>
            <a:r>
              <a:rPr lang="de-DE" dirty="0" err="1"/>
              <a:t>Klausurensammlung</a:t>
            </a:r>
            <a:r>
              <a:rPr lang="de-DE" dirty="0"/>
              <a:t> (auch zum Download)</a:t>
            </a:r>
          </a:p>
          <a:p>
            <a:pPr marL="179388" indent="-250825">
              <a:buFont typeface="Wingdings" pitchFamily="2" charset="2"/>
              <a:buChar char="§"/>
            </a:pPr>
            <a:r>
              <a:rPr lang="de-DE" dirty="0" err="1"/>
              <a:t>WiWi</a:t>
            </a:r>
            <a:r>
              <a:rPr lang="de-DE" dirty="0"/>
              <a:t>-Fete</a:t>
            </a:r>
          </a:p>
          <a:p>
            <a:pPr marL="179388" indent="-250825">
              <a:buFont typeface="Wingdings" pitchFamily="2" charset="2"/>
              <a:buChar char="§"/>
            </a:pPr>
            <a:r>
              <a:rPr lang="de-DE" dirty="0"/>
              <a:t>Sommerfest</a:t>
            </a:r>
          </a:p>
          <a:p>
            <a:pPr marL="179388" indent="-250825">
              <a:buFont typeface="Wingdings" pitchFamily="2" charset="2"/>
              <a:buChar char="§"/>
            </a:pPr>
            <a:r>
              <a:rPr lang="de-DE" dirty="0"/>
              <a:t>Glühweinverkauf</a:t>
            </a:r>
          </a:p>
          <a:p>
            <a:pPr marL="179388" indent="-250825">
              <a:buFont typeface="Wingdings" pitchFamily="2" charset="2"/>
              <a:buChar char="§"/>
            </a:pPr>
            <a:r>
              <a:rPr lang="de-DE" dirty="0"/>
              <a:t>Was sonst noch anfällt</a:t>
            </a:r>
          </a:p>
          <a:p>
            <a:pPr marL="179388" indent="-250825">
              <a:buFont typeface="Wingdings" pitchFamily="2" charset="2"/>
              <a:buChar char="§"/>
            </a:pPr>
            <a:endParaRPr lang="de-DE" dirty="0"/>
          </a:p>
          <a:p>
            <a:pPr marL="179388" indent="-250825" algn="ctr"/>
            <a:r>
              <a:rPr lang="de-DE" sz="1800" b="1" dirty="0">
                <a:ea typeface="ＭＳ Ｐゴシック" pitchFamily="-65" charset="-128"/>
              </a:rPr>
              <a:t>www.fachschaft-wirtschaft.de</a:t>
            </a:r>
            <a:endParaRPr lang="de-DE" dirty="0"/>
          </a:p>
          <a:p>
            <a:pPr marL="457200" indent="-457200"/>
            <a:endParaRPr lang="de-DE" dirty="0"/>
          </a:p>
          <a:p>
            <a:pPr marL="457200" indent="-457200"/>
            <a:endParaRPr lang="de-DE" dirty="0"/>
          </a:p>
          <a:p>
            <a:pPr marL="457200" indent="-457200"/>
            <a:endParaRPr lang="de-DE" b="1" dirty="0"/>
          </a:p>
          <a:p>
            <a:pPr marL="457200" indent="-457200">
              <a:buFont typeface="Arial"/>
              <a:buChar char="•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2627784" y="5838722"/>
            <a:ext cx="428625" cy="214313"/>
          </a:xfrm>
          <a:prstGeom prst="rightArrow">
            <a:avLst/>
          </a:prstGeom>
          <a:solidFill>
            <a:srgbClr val="AEA7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ist das 2. Hauptfach/Nebenfach allgemein aufgebaut?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Studiengänge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wrap="none"/>
          <a:lstStyle/>
          <a:p>
            <a:pPr>
              <a:buFont typeface="Arial" pitchFamily="34" charset="0"/>
              <a:buChar char="•"/>
            </a:pPr>
            <a:r>
              <a:rPr lang="de-DE" dirty="0"/>
              <a:t>Betriebswirtschaftslehre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Volkswirtschaftslehre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Wirtschaftsinformatik</a:t>
            </a:r>
          </a:p>
          <a:p>
            <a:endParaRPr lang="de-DE" dirty="0"/>
          </a:p>
          <a:p>
            <a:endParaRPr lang="de-DE" dirty="0"/>
          </a:p>
          <a:p>
            <a:pPr lvl="1" defTabSz="0">
              <a:buNone/>
            </a:pPr>
            <a:r>
              <a:rPr lang="de-DE" dirty="0"/>
              <a:t>Insgesamt 30 ECTS (Nebenfach), 60 ECTS (2. Hauptfach) bzw. </a:t>
            </a:r>
          </a:p>
          <a:p>
            <a:pPr lvl="1" defTabSz="0">
              <a:buNone/>
            </a:pPr>
            <a:r>
              <a:rPr lang="de-DE" dirty="0"/>
              <a:t>62 ECTS (</a:t>
            </a:r>
            <a:r>
              <a:rPr lang="de-DE" dirty="0" err="1"/>
              <a:t>Winfo</a:t>
            </a:r>
            <a:r>
              <a:rPr lang="de-DE" dirty="0"/>
              <a:t> als 2.Hauptfach) zu erreichen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1357290" y="4214818"/>
            <a:ext cx="428625" cy="214312"/>
          </a:xfrm>
          <a:prstGeom prst="rightArrow">
            <a:avLst/>
          </a:prstGeom>
          <a:solidFill>
            <a:srgbClr val="AEA7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Zeitlicher Rahmen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/>
              <a:t>Das Studium soll innerhalb von 6 Semestern abgelegt werden (Regelstudienzeit - </a:t>
            </a:r>
            <a:r>
              <a:rPr lang="de-DE" dirty="0" err="1"/>
              <a:t>BaFöG</a:t>
            </a:r>
            <a:r>
              <a:rPr lang="de-DE" dirty="0"/>
              <a:t>!).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&amp; Modulgruppen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Jedes Modul ist einer Modulgruppe zugeordnet</a:t>
            </a:r>
          </a:p>
          <a:p>
            <a:pPr lvl="1"/>
            <a:endParaRPr lang="de-DE" dirty="0"/>
          </a:p>
          <a:p>
            <a:r>
              <a:rPr lang="de-DE" dirty="0"/>
              <a:t>Jede Modulgruppe muss bestanden werden, nicht jedes Modul</a:t>
            </a:r>
          </a:p>
          <a:p>
            <a:endParaRPr lang="de-DE" dirty="0"/>
          </a:p>
          <a:p>
            <a:r>
              <a:rPr lang="de-DE" dirty="0"/>
              <a:t>Modulgruppennote berechnet sich aus dem mit KP gewichteten</a:t>
            </a:r>
          </a:p>
          <a:p>
            <a:r>
              <a:rPr lang="de-DE" dirty="0"/>
              <a:t>Durchschnitt</a:t>
            </a:r>
          </a:p>
          <a:p>
            <a:endParaRPr lang="de-DE" b="1" dirty="0"/>
          </a:p>
          <a:p>
            <a:r>
              <a:rPr lang="de-DE" dirty="0"/>
              <a:t>Prüfungsanmeldung erfolgt über </a:t>
            </a:r>
            <a:r>
              <a:rPr lang="de-DE" dirty="0" err="1"/>
              <a:t>FlexNow</a:t>
            </a:r>
            <a:r>
              <a:rPr lang="de-DE" dirty="0"/>
              <a:t>! ca. 2 Monate vor</a:t>
            </a:r>
          </a:p>
          <a:p>
            <a:r>
              <a:rPr lang="de-DE" dirty="0"/>
              <a:t>den Prüfungen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</a:t>
            </a:r>
          </a:p>
        </p:txBody>
      </p:sp>
      <p:sp>
        <p:nvSpPr>
          <p:cNvPr id="16386" name="Inhaltsplatzhalter 1"/>
          <p:cNvSpPr>
            <a:spLocks noGrp="1"/>
          </p:cNvSpPr>
          <p:nvPr>
            <p:ph idx="1"/>
          </p:nvPr>
        </p:nvSpPr>
        <p:spPr>
          <a:xfrm>
            <a:off x="1043608" y="2562225"/>
            <a:ext cx="7489205" cy="3962400"/>
          </a:xfrm>
        </p:spPr>
        <p:txBody>
          <a:bodyPr/>
          <a:lstStyle/>
          <a:p>
            <a:r>
              <a:rPr lang="de-DE" dirty="0"/>
              <a:t>Bestehen meist aus Vorlesung und Übung jeweils einmal pro Woche</a:t>
            </a:r>
          </a:p>
          <a:p>
            <a:r>
              <a:rPr lang="de-DE" dirty="0"/>
              <a:t>Prüfungen sind i.d.R. in den 4 Wochen nach Vorlesungsende,</a:t>
            </a:r>
          </a:p>
          <a:p>
            <a:r>
              <a:rPr lang="de-DE" dirty="0"/>
              <a:t>vereinzelt aber schon während der Vorlesungszeit</a:t>
            </a:r>
          </a:p>
          <a:p>
            <a:endParaRPr lang="de-DE" dirty="0"/>
          </a:p>
          <a:p>
            <a:r>
              <a:rPr lang="de-DE" dirty="0"/>
              <a:t>Bis zu 50% der </a:t>
            </a:r>
            <a:r>
              <a:rPr lang="de-DE" dirty="0" err="1"/>
              <a:t>Kursnote</a:t>
            </a:r>
            <a:r>
              <a:rPr lang="de-DE" dirty="0"/>
              <a:t> können theoretisch mit</a:t>
            </a:r>
          </a:p>
          <a:p>
            <a:r>
              <a:rPr lang="de-DE" dirty="0"/>
              <a:t>semesterbegleitenden Leistungen (SBL) erbracht werden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 Prüfung muss aber bestanden sein!</a:t>
            </a:r>
          </a:p>
          <a:p>
            <a:endParaRPr lang="de-DE" dirty="0"/>
          </a:p>
          <a:p>
            <a:r>
              <a:rPr lang="de-DE" dirty="0"/>
              <a:t>Die meisten wirtschaftswissenschaftlichen Kurse umfassen 6 ECTS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51561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F790F14BD84349B99CFC65509CAFC9" ma:contentTypeVersion="0" ma:contentTypeDescription="Ein neues Dokument erstellen." ma:contentTypeScope="" ma:versionID="d0ceab764c6ffad03d3594a51891fa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A9DF4-8F43-4DE2-9346-FB632794DC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6115F7-5EBA-4779-9490-CED8051488EE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69B02E-1E9E-48CC-B22D-87A2B4734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963</Words>
  <Application>Microsoft Office PowerPoint</Application>
  <PresentationFormat>Bildschirmpräsentation (4:3)</PresentationFormat>
  <Paragraphs>280</Paragraphs>
  <Slides>33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Frutiger Next LT W1G</vt:lpstr>
      <vt:lpstr>Humnst777 BT Roman</vt:lpstr>
      <vt:lpstr>Wingdings</vt:lpstr>
      <vt:lpstr>Larissa-Design</vt:lpstr>
      <vt:lpstr>PowerPoint-Präsentation</vt:lpstr>
      <vt:lpstr>PowerPoint-Präsentation</vt:lpstr>
      <vt:lpstr>I. Fachschaft</vt:lpstr>
      <vt:lpstr>Fachschaft Wirtschaft</vt:lpstr>
      <vt:lpstr>II. AUFBAU</vt:lpstr>
      <vt:lpstr>Studiengänge</vt:lpstr>
      <vt:lpstr>Zeitlicher Rahmen</vt:lpstr>
      <vt:lpstr>Module &amp; Modulgruppen</vt:lpstr>
      <vt:lpstr>Module</vt:lpstr>
      <vt:lpstr>Beispielrechnung</vt:lpstr>
      <vt:lpstr>Beispielrechnung</vt:lpstr>
      <vt:lpstr>Wiederholungsmöglichkeiten</vt:lpstr>
      <vt:lpstr>Aufbau BWL als Nebenfach</vt:lpstr>
      <vt:lpstr>Aufbau BWL als 2. Hauptfach</vt:lpstr>
      <vt:lpstr>Aufbau VWL als Nebenfach</vt:lpstr>
      <vt:lpstr>Aufbau VWL als 2. Hauptfach</vt:lpstr>
      <vt:lpstr>Aufbau Wirtschaftsinformatik als 2. Hauptfach</vt:lpstr>
      <vt:lpstr>Aufbau Wirtschaftsinformatik als 2. Hauptfach</vt:lpstr>
      <vt:lpstr>Nützliches</vt:lpstr>
      <vt:lpstr>Stundenplan</vt:lpstr>
      <vt:lpstr>Pflichtveranstaltung </vt:lpstr>
      <vt:lpstr>III. Stolpersteine</vt:lpstr>
      <vt:lpstr>Vermeidet Folgendes</vt:lpstr>
      <vt:lpstr>V. Einrichtungen der Universität</vt:lpstr>
      <vt:lpstr>Bibliotheken der Universität</vt:lpstr>
      <vt:lpstr>Studentenkanzlei</vt:lpstr>
      <vt:lpstr>Weitere Einrichtungen</vt:lpstr>
      <vt:lpstr>Vi. Studieren in Regensburg</vt:lpstr>
      <vt:lpstr>Ein paar Infos</vt:lpstr>
      <vt:lpstr>Hinweis</vt:lpstr>
      <vt:lpstr>PowerPoint-Präsentation</vt:lpstr>
      <vt:lpstr>Fragen?</vt:lpstr>
      <vt:lpstr> 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Banse</dc:creator>
  <cp:lastModifiedBy>Mike Ackermann</cp:lastModifiedBy>
  <cp:revision>239</cp:revision>
  <dcterms:created xsi:type="dcterms:W3CDTF">2010-04-15T07:15:46Z</dcterms:created>
  <dcterms:modified xsi:type="dcterms:W3CDTF">2019-10-08T16:00:42Z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0x010100C0F790F14BD84349B99CFC65509CAFC9</vt:lpwstr>
  </property>
</Properties>
</file>